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8"/>
  </p:notesMasterIdLst>
  <p:sldIdLst>
    <p:sldId id="316" r:id="rId2"/>
    <p:sldId id="315" r:id="rId3"/>
    <p:sldId id="297" r:id="rId4"/>
    <p:sldId id="281" r:id="rId5"/>
    <p:sldId id="313" r:id="rId6"/>
    <p:sldId id="299" r:id="rId7"/>
    <p:sldId id="298" r:id="rId8"/>
    <p:sldId id="303" r:id="rId9"/>
    <p:sldId id="306" r:id="rId10"/>
    <p:sldId id="269" r:id="rId11"/>
    <p:sldId id="293" r:id="rId12"/>
    <p:sldId id="294" r:id="rId13"/>
    <p:sldId id="310" r:id="rId14"/>
    <p:sldId id="308" r:id="rId15"/>
    <p:sldId id="311" r:id="rId16"/>
    <p:sldId id="312" r:id="rId17"/>
    <p:sldId id="304" r:id="rId18"/>
    <p:sldId id="309" r:id="rId19"/>
    <p:sldId id="267" r:id="rId20"/>
    <p:sldId id="287" r:id="rId21"/>
    <p:sldId id="272" r:id="rId22"/>
    <p:sldId id="277" r:id="rId23"/>
    <p:sldId id="314" r:id="rId24"/>
    <p:sldId id="266" r:id="rId25"/>
    <p:sldId id="295" r:id="rId26"/>
    <p:sldId id="296" r:id="rId27"/>
    <p:sldId id="288" r:id="rId28"/>
    <p:sldId id="285" r:id="rId29"/>
    <p:sldId id="273" r:id="rId30"/>
    <p:sldId id="289" r:id="rId31"/>
    <p:sldId id="305" r:id="rId32"/>
    <p:sldId id="290" r:id="rId33"/>
    <p:sldId id="291" r:id="rId34"/>
    <p:sldId id="301" r:id="rId35"/>
    <p:sldId id="257" r:id="rId36"/>
    <p:sldId id="286"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CBC4593-57E4-0D48-81CB-66C17FFB1ED2}">
          <p14:sldIdLst>
            <p14:sldId id="316"/>
            <p14:sldId id="315"/>
            <p14:sldId id="297"/>
            <p14:sldId id="281"/>
            <p14:sldId id="313"/>
            <p14:sldId id="299"/>
            <p14:sldId id="298"/>
            <p14:sldId id="303"/>
            <p14:sldId id="306"/>
            <p14:sldId id="269"/>
            <p14:sldId id="293"/>
            <p14:sldId id="294"/>
            <p14:sldId id="310"/>
            <p14:sldId id="308"/>
            <p14:sldId id="311"/>
            <p14:sldId id="312"/>
            <p14:sldId id="304"/>
            <p14:sldId id="309"/>
            <p14:sldId id="267"/>
            <p14:sldId id="287"/>
            <p14:sldId id="272"/>
            <p14:sldId id="277"/>
            <p14:sldId id="314"/>
            <p14:sldId id="266"/>
            <p14:sldId id="295"/>
            <p14:sldId id="296"/>
            <p14:sldId id="288"/>
            <p14:sldId id="285"/>
          </p14:sldIdLst>
        </p14:section>
        <p14:section name="Untitled Section" id="{81D3D7EF-03D8-644B-A15E-5544C5E732AA}">
          <p14:sldIdLst>
            <p14:sldId id="273"/>
            <p14:sldId id="289"/>
            <p14:sldId id="305"/>
            <p14:sldId id="290"/>
            <p14:sldId id="291"/>
            <p14:sldId id="301"/>
            <p14:sldId id="257"/>
            <p14:sldId id="286"/>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snapToObjects="1">
      <p:cViewPr varScale="1">
        <p:scale>
          <a:sx n="107" d="100"/>
          <a:sy n="107" d="100"/>
        </p:scale>
        <p:origin x="736"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notesMaster" Target="notesMasters/notesMaster1.xml"/><Relationship Id="rId39" Type="http://schemas.openxmlformats.org/officeDocument/2006/relationships/presProps" Target="presProps.xml"/><Relationship Id="rId40" Type="http://schemas.openxmlformats.org/officeDocument/2006/relationships/viewProps" Target="viewProps.xml"/><Relationship Id="rId41" Type="http://schemas.openxmlformats.org/officeDocument/2006/relationships/theme" Target="theme/theme1.xml"/><Relationship Id="rId4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B1DC84-9EA0-4349-896D-5B0BC3550C93}" type="datetimeFigureOut">
              <a:rPr lang="en-US" smtClean="0"/>
              <a:t>4/21/18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6921AB-4A60-A845-B730-DA1A6FFD91DD}" type="slidenum">
              <a:rPr lang="en-US" smtClean="0"/>
              <a:t>‹#›</a:t>
            </a:fld>
            <a:endParaRPr lang="en-US"/>
          </a:p>
        </p:txBody>
      </p:sp>
    </p:spTree>
    <p:extLst>
      <p:ext uri="{BB962C8B-B14F-4D97-AF65-F5344CB8AC3E}">
        <p14:creationId xmlns:p14="http://schemas.microsoft.com/office/powerpoint/2010/main" val="848611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Welcome everyone,</a:t>
            </a:r>
            <a:r>
              <a:rPr lang="en-US" baseline="0" dirty="0" smtClean="0"/>
              <a:t> this is my first time at one of the Azure Global Bootcamps, I hope you have fun today and learn some cool new stuff.</a:t>
            </a:r>
          </a:p>
          <a:p>
            <a:endParaRPr lang="en-US" baseline="0" dirty="0" smtClean="0"/>
          </a:p>
          <a:p>
            <a:r>
              <a:rPr lang="en-US" baseline="0" dirty="0" smtClean="0"/>
              <a:t>Thanks for coming out this morning and I hope I can spark your interest in learning some Azure.</a:t>
            </a:r>
          </a:p>
          <a:p>
            <a:endParaRPr lang="en-US" baseline="0" dirty="0" smtClean="0"/>
          </a:p>
          <a:p>
            <a:r>
              <a:rPr lang="en-US" baseline="0" dirty="0" smtClean="0"/>
              <a:t>Stop me at anytime to ask questions please, don't be shy, I'm just as nervous as you.</a:t>
            </a:r>
          </a:p>
          <a:p>
            <a:endParaRPr lang="en-US" baseline="0" dirty="0" smtClean="0"/>
          </a:p>
          <a:p>
            <a:r>
              <a:rPr lang="en-US" baseline="0" dirty="0" smtClean="0"/>
              <a:t>Lets dive right in.</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3</a:t>
            </a:fld>
            <a:endParaRPr lang="en-US"/>
          </a:p>
        </p:txBody>
      </p:sp>
    </p:spTree>
    <p:extLst>
      <p:ext uri="{BB962C8B-B14F-4D97-AF65-F5344CB8AC3E}">
        <p14:creationId xmlns:p14="http://schemas.microsoft.com/office/powerpoint/2010/main" val="18396215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page will explain to you the skills being</a:t>
            </a:r>
            <a:r>
              <a:rPr lang="en-US" baseline="0" dirty="0" smtClean="0"/>
              <a:t> measured which you can look up on Microsoft docs </a:t>
            </a:r>
          </a:p>
          <a:p>
            <a:endParaRPr lang="en-US" baseline="0" dirty="0" smtClean="0"/>
          </a:p>
          <a:p>
            <a:r>
              <a:rPr lang="en-US" baseline="0" dirty="0" smtClean="0"/>
              <a:t>Keep an eye on this page before you sit your exam incase its updated</a:t>
            </a:r>
          </a:p>
          <a:p>
            <a:endParaRPr lang="en-US" baseline="0" dirty="0" smtClean="0"/>
          </a:p>
          <a:p>
            <a:r>
              <a:rPr lang="en-US" baseline="0" dirty="0" smtClean="0"/>
              <a:t>Note the score on each section as some sections are more heavily waited.</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12</a:t>
            </a:fld>
            <a:endParaRPr lang="en-US"/>
          </a:p>
        </p:txBody>
      </p:sp>
    </p:spTree>
    <p:extLst>
      <p:ext uri="{BB962C8B-B14F-4D97-AF65-F5344CB8AC3E}">
        <p14:creationId xmlns:p14="http://schemas.microsoft.com/office/powerpoint/2010/main" val="197792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Azure may mean you have new skills and more experience about what service you could make use of and why which is pretty important and useful when your making decisions at work going forward.</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13</a:t>
            </a:fld>
            <a:endParaRPr lang="en-US"/>
          </a:p>
        </p:txBody>
      </p:sp>
    </p:spTree>
    <p:extLst>
      <p:ext uri="{BB962C8B-B14F-4D97-AF65-F5344CB8AC3E}">
        <p14:creationId xmlns:p14="http://schemas.microsoft.com/office/powerpoint/2010/main" val="4872316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get started with a free azure account which means you can go off and learn Azure and if your account expires or you go over the spend limit then simply create another account with a different email address and you wont ever be charged a single dime.</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14</a:t>
            </a:fld>
            <a:endParaRPr lang="en-US"/>
          </a:p>
        </p:txBody>
      </p:sp>
    </p:spTree>
    <p:extLst>
      <p:ext uri="{BB962C8B-B14F-4D97-AF65-F5344CB8AC3E}">
        <p14:creationId xmlns:p14="http://schemas.microsoft.com/office/powerpoint/2010/main" val="7033378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as you can see for example in the UK here we get £150 of credit to use for 1 month, which is</a:t>
            </a:r>
            <a:r>
              <a:rPr lang="en-US" baseline="0" dirty="0" smtClean="0"/>
              <a:t> quite a lot.</a:t>
            </a:r>
          </a:p>
          <a:p>
            <a:endParaRPr lang="en-US" baseline="0" dirty="0" smtClean="0"/>
          </a:p>
          <a:p>
            <a:r>
              <a:rPr lang="en-US" baseline="0" dirty="0" smtClean="0"/>
              <a:t>If you create resources in Azure its pretty wise to delete them once your finished using them so it doesn't keep burning your limit for the month.</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15</a:t>
            </a:fld>
            <a:endParaRPr lang="en-US"/>
          </a:p>
        </p:txBody>
      </p:sp>
    </p:spTree>
    <p:extLst>
      <p:ext uri="{BB962C8B-B14F-4D97-AF65-F5344CB8AC3E}">
        <p14:creationId xmlns:p14="http://schemas.microsoft.com/office/powerpoint/2010/main" val="23093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official Azure documentation is</a:t>
            </a:r>
            <a:r>
              <a:rPr lang="en-US" baseline="0" dirty="0" smtClean="0"/>
              <a:t> amazing to be very honest with you, so much to learn, there are so many awesome samples and code snippets etc.</a:t>
            </a:r>
          </a:p>
          <a:p>
            <a:endParaRPr lang="en-US" baseline="0" dirty="0" smtClean="0"/>
          </a:p>
          <a:p>
            <a:r>
              <a:rPr lang="en-US" baseline="0" dirty="0" smtClean="0"/>
              <a:t>The actual docs are open sourced which means you can even do pull requests if you find something out of date or that isn't quite right.</a:t>
            </a:r>
          </a:p>
          <a:p>
            <a:endParaRPr lang="en-US" baseline="0" dirty="0" smtClean="0"/>
          </a:p>
          <a:p>
            <a:r>
              <a:rPr lang="en-US" baseline="0" dirty="0" smtClean="0"/>
              <a:t>I actually did my first ever OSS pull request to the docs team out with work and it was ridiculously easy to do.</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16</a:t>
            </a:fld>
            <a:endParaRPr lang="en-US"/>
          </a:p>
        </p:txBody>
      </p:sp>
    </p:spTree>
    <p:extLst>
      <p:ext uri="{BB962C8B-B14F-4D97-AF65-F5344CB8AC3E}">
        <p14:creationId xmlns:p14="http://schemas.microsoft.com/office/powerpoint/2010/main" val="492432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getting started section</a:t>
            </a:r>
            <a:r>
              <a:rPr lang="en-US" baseline="0" dirty="0" smtClean="0"/>
              <a:t> of</a:t>
            </a:r>
            <a:r>
              <a:rPr lang="en-US" dirty="0" smtClean="0"/>
              <a:t> Azure is particularly useful if like me you come to Azure with absolutely no idea where to start and how to get going</a:t>
            </a:r>
            <a:r>
              <a:rPr lang="en-US" baseline="0" dirty="0" smtClean="0"/>
              <a:t> so I'm mentioning</a:t>
            </a:r>
            <a:r>
              <a:rPr lang="en-US" dirty="0" smtClean="0"/>
              <a:t> this to help people get</a:t>
            </a:r>
            <a:r>
              <a:rPr lang="en-US" baseline="0" dirty="0" smtClean="0"/>
              <a:t> a starting point for learning Azure.</a:t>
            </a:r>
            <a:r>
              <a:rPr lang="en-US" dirty="0" smtClean="0"/>
              <a:t> </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17</a:t>
            </a:fld>
            <a:endParaRPr lang="en-US"/>
          </a:p>
        </p:txBody>
      </p:sp>
    </p:spTree>
    <p:extLst>
      <p:ext uri="{BB962C8B-B14F-4D97-AF65-F5344CB8AC3E}">
        <p14:creationId xmlns:p14="http://schemas.microsoft.com/office/powerpoint/2010/main" val="17181809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Practice</a:t>
            </a:r>
            <a:r>
              <a:rPr lang="en-US" baseline="0" dirty="0" smtClean="0"/>
              <a:t> exams are very important and a great way to see how your progressing with your learning, start them right near the beginning of your learning and track your scores as you go through the training your doing.</a:t>
            </a:r>
          </a:p>
          <a:p>
            <a:endParaRPr lang="en-US" baseline="0" dirty="0" smtClean="0"/>
          </a:p>
          <a:p>
            <a:r>
              <a:rPr lang="en-US" baseline="0" dirty="0" smtClean="0"/>
              <a:t>Measure up exams are sometimes a little out of date so just bare that in mind when thinking about purchasing them.</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18</a:t>
            </a:fld>
            <a:endParaRPr lang="en-US"/>
          </a:p>
        </p:txBody>
      </p:sp>
    </p:spTree>
    <p:extLst>
      <p:ext uri="{BB962C8B-B14F-4D97-AF65-F5344CB8AC3E}">
        <p14:creationId xmlns:p14="http://schemas.microsoft.com/office/powerpoint/2010/main" val="9595268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official books are pretty good even though they might be ever so slightly out of date by the time you want to sit the exams themselves, but they have good content still worth learning about.</a:t>
            </a:r>
          </a:p>
          <a:p>
            <a:endParaRPr lang="en-US" baseline="0" dirty="0" smtClean="0"/>
          </a:p>
          <a:p>
            <a:r>
              <a:rPr lang="en-US" baseline="0" dirty="0" smtClean="0"/>
              <a:t>They cover all aspects of the exam at the time of writing but can soon become out of date, if you can I recommend the </a:t>
            </a:r>
            <a:r>
              <a:rPr lang="en-US" baseline="0" dirty="0" err="1" smtClean="0"/>
              <a:t>ebooks</a:t>
            </a:r>
            <a:r>
              <a:rPr lang="en-US" baseline="0" dirty="0" smtClean="0"/>
              <a:t> a they are slightly cheaper.</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19</a:t>
            </a:fld>
            <a:endParaRPr lang="en-US"/>
          </a:p>
        </p:txBody>
      </p:sp>
    </p:spTree>
    <p:extLst>
      <p:ext uri="{BB962C8B-B14F-4D97-AF65-F5344CB8AC3E}">
        <p14:creationId xmlns:p14="http://schemas.microsoft.com/office/powerpoint/2010/main" val="7283265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20</a:t>
            </a:fld>
            <a:endParaRPr lang="en-US"/>
          </a:p>
        </p:txBody>
      </p:sp>
    </p:spTree>
    <p:extLst>
      <p:ext uri="{BB962C8B-B14F-4D97-AF65-F5344CB8AC3E}">
        <p14:creationId xmlns:p14="http://schemas.microsoft.com/office/powerpoint/2010/main" val="5573080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Visual studio essentials is a list</a:t>
            </a:r>
            <a:r>
              <a:rPr lang="en-US" baseline="0" dirty="0" smtClean="0"/>
              <a:t> of free resources, training and special discounts / offers you get from Microsoft and all you have to do is sign up for free.</a:t>
            </a:r>
          </a:p>
          <a:p>
            <a:endParaRPr lang="en-US" baseline="0" dirty="0" smtClean="0"/>
          </a:p>
          <a:p>
            <a:r>
              <a:rPr lang="en-US" baseline="0" dirty="0" smtClean="0"/>
              <a:t>There is quite a lot of nifty tools and features that they give away free or give you access to for a certain length of time.</a:t>
            </a:r>
          </a:p>
          <a:p>
            <a:endParaRPr lang="en-US" baseline="0" dirty="0" smtClean="0"/>
          </a:p>
          <a:p>
            <a:r>
              <a:rPr lang="en-US" baseline="0" dirty="0" smtClean="0"/>
              <a:t>LinkedIn Learning actually has some very good content.</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21</a:t>
            </a:fld>
            <a:endParaRPr lang="en-US"/>
          </a:p>
        </p:txBody>
      </p:sp>
    </p:spTree>
    <p:extLst>
      <p:ext uri="{BB962C8B-B14F-4D97-AF65-F5344CB8AC3E}">
        <p14:creationId xmlns:p14="http://schemas.microsoft.com/office/powerpoint/2010/main" val="1609319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currently</a:t>
            </a:r>
            <a:r>
              <a:rPr lang="en-US" baseline="0" dirty="0" smtClean="0"/>
              <a:t> a dev / sight reliability engineer and as it says I'm an azure fan boy and keen golfer although its not easy with the weather we have here in Scotland.</a:t>
            </a:r>
          </a:p>
        </p:txBody>
      </p:sp>
      <p:sp>
        <p:nvSpPr>
          <p:cNvPr id="4" name="Slide Number Placeholder 3"/>
          <p:cNvSpPr>
            <a:spLocks noGrp="1"/>
          </p:cNvSpPr>
          <p:nvPr>
            <p:ph type="sldNum" sz="quarter" idx="10"/>
          </p:nvPr>
        </p:nvSpPr>
        <p:spPr/>
        <p:txBody>
          <a:bodyPr/>
          <a:lstStyle/>
          <a:p>
            <a:fld id="{EC6921AB-4A60-A845-B730-DA1A6FFD91DD}" type="slidenum">
              <a:rPr lang="en-US" smtClean="0"/>
              <a:t>4</a:t>
            </a:fld>
            <a:endParaRPr lang="en-US"/>
          </a:p>
        </p:txBody>
      </p:sp>
    </p:spTree>
    <p:extLst>
      <p:ext uri="{BB962C8B-B14F-4D97-AF65-F5344CB8AC3E}">
        <p14:creationId xmlns:p14="http://schemas.microsoft.com/office/powerpoint/2010/main" val="15478247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Plurasight</a:t>
            </a:r>
            <a:r>
              <a:rPr lang="en-US" baseline="0" dirty="0" smtClean="0"/>
              <a:t> have thousands of courses on a huge variety of technologies and the people listed here are the authors of the courses which I watched.</a:t>
            </a:r>
          </a:p>
          <a:p>
            <a:endParaRPr lang="en-US" baseline="0" dirty="0" smtClean="0"/>
          </a:p>
          <a:p>
            <a:r>
              <a:rPr lang="en-US" baseline="0" dirty="0" smtClean="0"/>
              <a:t>I just wanted to mention the names on the screen as these courses I highly recommend you watch.</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22</a:t>
            </a:fld>
            <a:endParaRPr lang="en-US"/>
          </a:p>
        </p:txBody>
      </p:sp>
    </p:spTree>
    <p:extLst>
      <p:ext uri="{BB962C8B-B14F-4D97-AF65-F5344CB8AC3E}">
        <p14:creationId xmlns:p14="http://schemas.microsoft.com/office/powerpoint/2010/main" val="168880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Plurasight</a:t>
            </a:r>
            <a:r>
              <a:rPr lang="en-US" baseline="0" dirty="0" smtClean="0"/>
              <a:t> have thousands of courses on a huge variety of technologies and the people listed here are the authors of the courses which I watched.</a:t>
            </a:r>
          </a:p>
          <a:p>
            <a:endParaRPr lang="en-US" baseline="0" dirty="0" smtClean="0"/>
          </a:p>
          <a:p>
            <a:r>
              <a:rPr lang="en-US" baseline="0" dirty="0" smtClean="0"/>
              <a:t>I just wanted to mention the names on the screen as these courses I highly recommend you watch.</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23</a:t>
            </a:fld>
            <a:endParaRPr lang="en-US"/>
          </a:p>
        </p:txBody>
      </p:sp>
    </p:spTree>
    <p:extLst>
      <p:ext uri="{BB962C8B-B14F-4D97-AF65-F5344CB8AC3E}">
        <p14:creationId xmlns:p14="http://schemas.microsoft.com/office/powerpoint/2010/main" val="1765707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here I have searched on Pluralsight for azure and I recommend</a:t>
            </a:r>
            <a:r>
              <a:rPr lang="en-US" baseline="0" dirty="0" smtClean="0"/>
              <a:t> their learning paths, a few of them have a lot of content which you wont want to miss out on.</a:t>
            </a:r>
            <a:r>
              <a:rPr lang="en-US" dirty="0" smtClean="0"/>
              <a:t> </a:t>
            </a:r>
          </a:p>
          <a:p>
            <a:endParaRPr lang="en-US" dirty="0" smtClean="0"/>
          </a:p>
          <a:p>
            <a:r>
              <a:rPr lang="en-US" dirty="0" smtClean="0"/>
              <a:t>Learning Path</a:t>
            </a:r>
            <a:r>
              <a:rPr lang="en-US" baseline="0" dirty="0" smtClean="0"/>
              <a:t>s all cover beginner, intermediate and advanced levels - so again something for everyone.</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24</a:t>
            </a:fld>
            <a:endParaRPr lang="en-US"/>
          </a:p>
        </p:txBody>
      </p:sp>
    </p:spTree>
    <p:extLst>
      <p:ext uri="{BB962C8B-B14F-4D97-AF65-F5344CB8AC3E}">
        <p14:creationId xmlns:p14="http://schemas.microsoft.com/office/powerpoint/2010/main" val="12471469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learning plans even have a score tracker so you can see if your skills  are improving over time.</a:t>
            </a:r>
          </a:p>
          <a:p>
            <a:endParaRPr lang="en-US" baseline="0" dirty="0" smtClean="0"/>
          </a:p>
          <a:p>
            <a:r>
              <a:rPr lang="en-US" baseline="0" dirty="0" smtClean="0"/>
              <a:t>The first time I tried this I got proficient which made my day and the last time I tried it recently I managed to get Expert level rating - I wouldn't go that far but I at least knew the answers to the questions being asked.</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25</a:t>
            </a:fld>
            <a:endParaRPr lang="en-US"/>
          </a:p>
        </p:txBody>
      </p:sp>
    </p:spTree>
    <p:extLst>
      <p:ext uri="{BB962C8B-B14F-4D97-AF65-F5344CB8AC3E}">
        <p14:creationId xmlns:p14="http://schemas.microsoft.com/office/powerpoint/2010/main" val="21338457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Scott Duffy is an</a:t>
            </a:r>
            <a:r>
              <a:rPr lang="en-US" baseline="0" dirty="0" smtClean="0"/>
              <a:t> author of several Azure courses on </a:t>
            </a:r>
            <a:r>
              <a:rPr lang="en-US" baseline="0" dirty="0" err="1" smtClean="0"/>
              <a:t>Udemy</a:t>
            </a:r>
            <a:r>
              <a:rPr lang="en-US" baseline="0" dirty="0" smtClean="0"/>
              <a:t> - I purchased these and highly recommend them even if your not wanting to go for the Azure exams.</a:t>
            </a:r>
          </a:p>
          <a:p>
            <a:endParaRPr lang="en-US" baseline="0" dirty="0" smtClean="0"/>
          </a:p>
          <a:p>
            <a:r>
              <a:rPr lang="en-US" baseline="0" dirty="0" smtClean="0"/>
              <a:t>For each exam he covers everything on the Microsoft exam page and also has a set of tests for each exam.</a:t>
            </a:r>
          </a:p>
          <a:p>
            <a:endParaRPr lang="en-US" baseline="0" dirty="0" smtClean="0"/>
          </a:p>
          <a:p>
            <a:r>
              <a:rPr lang="en-US" baseline="0" dirty="0" smtClean="0"/>
              <a:t>Again highly recommended.</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26</a:t>
            </a:fld>
            <a:endParaRPr lang="en-US"/>
          </a:p>
        </p:txBody>
      </p:sp>
    </p:spTree>
    <p:extLst>
      <p:ext uri="{BB962C8B-B14F-4D97-AF65-F5344CB8AC3E}">
        <p14:creationId xmlns:p14="http://schemas.microsoft.com/office/powerpoint/2010/main" val="2761443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the 3 courses which I purchased and I found them to be great</a:t>
            </a:r>
            <a:r>
              <a:rPr lang="en-US" baseline="0" dirty="0" smtClean="0"/>
              <a:t> for learning Azure and showing you code samples etc.</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27</a:t>
            </a:fld>
            <a:endParaRPr lang="en-US"/>
          </a:p>
        </p:txBody>
      </p:sp>
    </p:spTree>
    <p:extLst>
      <p:ext uri="{BB962C8B-B14F-4D97-AF65-F5344CB8AC3E}">
        <p14:creationId xmlns:p14="http://schemas.microsoft.com/office/powerpoint/2010/main" val="2920610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Azure Friday</a:t>
            </a:r>
            <a:r>
              <a:rPr lang="en-US" baseline="0" dirty="0" smtClean="0"/>
              <a:t> - Join </a:t>
            </a:r>
            <a:r>
              <a:rPr lang="en-US" sz="1200" b="0" i="0" kern="1200" dirty="0" smtClean="0">
                <a:solidFill>
                  <a:schemeClr val="tx1"/>
                </a:solidFill>
                <a:effectLst/>
                <a:latin typeface="+mn-lt"/>
                <a:ea typeface="+mn-ea"/>
                <a:cs typeface="+mn-cs"/>
              </a:rPr>
              <a:t>Scott </a:t>
            </a:r>
            <a:r>
              <a:rPr lang="en-US" sz="1200" b="0" i="0" kern="1200" dirty="0" err="1" smtClean="0">
                <a:solidFill>
                  <a:schemeClr val="tx1"/>
                </a:solidFill>
                <a:effectLst/>
                <a:latin typeface="+mn-lt"/>
                <a:ea typeface="+mn-ea"/>
                <a:cs typeface="+mn-cs"/>
              </a:rPr>
              <a:t>Hanselman</a:t>
            </a:r>
            <a:r>
              <a:rPr lang="en-US" sz="1200" b="0" i="0" kern="1200" dirty="0" smtClean="0">
                <a:solidFill>
                  <a:schemeClr val="tx1"/>
                </a:solidFill>
                <a:effectLst/>
                <a:latin typeface="+mn-lt"/>
                <a:ea typeface="+mn-ea"/>
                <a:cs typeface="+mn-cs"/>
              </a:rPr>
              <a:t> as he engages one-on-one with the engineers who build the services that power Microsoft </a:t>
            </a:r>
            <a:r>
              <a:rPr lang="en-US" sz="1200" b="1" i="0" kern="1200" dirty="0" smtClean="0">
                <a:solidFill>
                  <a:schemeClr val="tx1"/>
                </a:solidFill>
                <a:effectLst/>
                <a:latin typeface="+mn-lt"/>
                <a:ea typeface="+mn-ea"/>
                <a:cs typeface="+mn-cs"/>
              </a:rPr>
              <a:t>Azure</a:t>
            </a:r>
            <a:r>
              <a:rPr lang="en-US" sz="1200" b="0" i="0" kern="1200" dirty="0" smtClean="0">
                <a:solidFill>
                  <a:schemeClr val="tx1"/>
                </a:solidFill>
                <a:effectLst/>
                <a:latin typeface="+mn-lt"/>
                <a:ea typeface="+mn-ea"/>
                <a:cs typeface="+mn-cs"/>
              </a:rPr>
              <a:t> as they demo capabilities, answer Scott's questions, and share their insights.</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29</a:t>
            </a:fld>
            <a:endParaRPr lang="en-US"/>
          </a:p>
        </p:txBody>
      </p:sp>
    </p:spTree>
    <p:extLst>
      <p:ext uri="{BB962C8B-B14F-4D97-AF65-F5344CB8AC3E}">
        <p14:creationId xmlns:p14="http://schemas.microsoft.com/office/powerpoint/2010/main" val="1951345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31</a:t>
            </a:fld>
            <a:endParaRPr lang="en-US"/>
          </a:p>
        </p:txBody>
      </p:sp>
    </p:spTree>
    <p:extLst>
      <p:ext uri="{BB962C8B-B14F-4D97-AF65-F5344CB8AC3E}">
        <p14:creationId xmlns:p14="http://schemas.microsoft.com/office/powerpoint/2010/main" val="16691233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list of just some of the services available</a:t>
            </a:r>
            <a:r>
              <a:rPr lang="en-US" baseline="0" dirty="0" smtClean="0"/>
              <a:t> with Azure, they include things like Key Vault, Azure Automation, Storage, VS Online and Dev Test Labs</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32</a:t>
            </a:fld>
            <a:endParaRPr lang="en-US"/>
          </a:p>
        </p:txBody>
      </p:sp>
    </p:spTree>
    <p:extLst>
      <p:ext uri="{BB962C8B-B14F-4D97-AF65-F5344CB8AC3E}">
        <p14:creationId xmlns:p14="http://schemas.microsoft.com/office/powerpoint/2010/main" val="8616624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Azure</a:t>
            </a:r>
            <a:r>
              <a:rPr lang="en-US" baseline="0" dirty="0" smtClean="0"/>
              <a:t> interactives is a very cool website which shows you what's available and gives you a lot of information on each of the services available.</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33</a:t>
            </a:fld>
            <a:endParaRPr lang="en-US"/>
          </a:p>
        </p:txBody>
      </p:sp>
    </p:spTree>
    <p:extLst>
      <p:ext uri="{BB962C8B-B14F-4D97-AF65-F5344CB8AC3E}">
        <p14:creationId xmlns:p14="http://schemas.microsoft.com/office/powerpoint/2010/main" val="336411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 So</a:t>
            </a:r>
            <a:r>
              <a:rPr lang="en-US" baseline="0" dirty="0" smtClean="0"/>
              <a:t> raise your hand if your just getting started with Azure,</a:t>
            </a:r>
          </a:p>
          <a:p>
            <a:endParaRPr lang="en-US" baseline="0" dirty="0" smtClean="0"/>
          </a:p>
          <a:p>
            <a:r>
              <a:rPr lang="en-US" baseline="0" dirty="0" smtClean="0"/>
              <a:t>2 - Ok now raise your hand if your know some azure but want to know more</a:t>
            </a:r>
          </a:p>
          <a:p>
            <a:endParaRPr lang="en-US" baseline="0" dirty="0" smtClean="0"/>
          </a:p>
          <a:p>
            <a:r>
              <a:rPr lang="en-US" baseline="0" dirty="0" smtClean="0"/>
              <a:t>3 - And lastly who's pretty handy when it comes to knowing a fair bit about azure.</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5</a:t>
            </a:fld>
            <a:endParaRPr lang="en-US"/>
          </a:p>
        </p:txBody>
      </p:sp>
    </p:spTree>
    <p:extLst>
      <p:ext uri="{BB962C8B-B14F-4D97-AF65-F5344CB8AC3E}">
        <p14:creationId xmlns:p14="http://schemas.microsoft.com/office/powerpoint/2010/main" val="9131167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a:t>
            </a:r>
            <a:r>
              <a:rPr lang="en-US" baseline="0" dirty="0" smtClean="0"/>
              <a:t> going through some of the content I have talked about will help you learn aspects of Azure even if your not interested in attempting the exams themselves.</a:t>
            </a:r>
          </a:p>
          <a:p>
            <a:endParaRPr lang="en-US" baseline="0" dirty="0" smtClean="0"/>
          </a:p>
          <a:p>
            <a:r>
              <a:rPr lang="en-US" baseline="0" dirty="0" smtClean="0"/>
              <a:t>Its free to learn azure sign up for </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35</a:t>
            </a:fld>
            <a:endParaRPr lang="en-US"/>
          </a:p>
        </p:txBody>
      </p:sp>
    </p:spTree>
    <p:extLst>
      <p:ext uri="{BB962C8B-B14F-4D97-AF65-F5344CB8AC3E}">
        <p14:creationId xmlns:p14="http://schemas.microsoft.com/office/powerpoint/2010/main" val="1170042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last December I wanted to</a:t>
            </a:r>
            <a:r>
              <a:rPr lang="en-US" baseline="0" dirty="0" smtClean="0"/>
              <a:t> learn some cloud skills</a:t>
            </a:r>
          </a:p>
          <a:p>
            <a:r>
              <a:rPr lang="en-US" baseline="0" dirty="0" smtClean="0"/>
              <a:t>Being a .Net guy obvious choice was Azure</a:t>
            </a:r>
          </a:p>
          <a:p>
            <a:endParaRPr lang="en-US" baseline="0" dirty="0" smtClean="0"/>
          </a:p>
          <a:p>
            <a:r>
              <a:rPr lang="en-US" baseline="0" dirty="0" smtClean="0"/>
              <a:t>So my talk today is basically about where I was then and where I am now and how I got there and its about being prepared to take on the exams.</a:t>
            </a:r>
          </a:p>
          <a:p>
            <a:endParaRPr lang="en-US" baseline="0" dirty="0" smtClean="0"/>
          </a:p>
          <a:p>
            <a:r>
              <a:rPr lang="en-US" baseline="0" dirty="0" smtClean="0"/>
              <a:t>If your not interested in the exams and just want to learn some Azure then your in the right place today.</a:t>
            </a:r>
          </a:p>
        </p:txBody>
      </p:sp>
      <p:sp>
        <p:nvSpPr>
          <p:cNvPr id="4" name="Slide Number Placeholder 3"/>
          <p:cNvSpPr>
            <a:spLocks noGrp="1"/>
          </p:cNvSpPr>
          <p:nvPr>
            <p:ph type="sldNum" sz="quarter" idx="10"/>
          </p:nvPr>
        </p:nvSpPr>
        <p:spPr/>
        <p:txBody>
          <a:bodyPr/>
          <a:lstStyle/>
          <a:p>
            <a:fld id="{EC6921AB-4A60-A845-B730-DA1A6FFD91DD}" type="slidenum">
              <a:rPr lang="en-US" smtClean="0"/>
              <a:t>6</a:t>
            </a:fld>
            <a:endParaRPr lang="en-US"/>
          </a:p>
        </p:txBody>
      </p:sp>
    </p:spTree>
    <p:extLst>
      <p:ext uri="{BB962C8B-B14F-4D97-AF65-F5344CB8AC3E}">
        <p14:creationId xmlns:p14="http://schemas.microsoft.com/office/powerpoint/2010/main" val="767306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Certifications</a:t>
            </a:r>
            <a:r>
              <a:rPr lang="en-US" baseline="0" dirty="0" smtClean="0"/>
              <a:t> don't mean that much to some of our managers and new hiring managers but if you want to learn something then why not get a certification out of it.</a:t>
            </a:r>
          </a:p>
          <a:p>
            <a:endParaRPr lang="en-US" baseline="0" dirty="0" smtClean="0"/>
          </a:p>
          <a:p>
            <a:r>
              <a:rPr lang="en-US" baseline="0" dirty="0" smtClean="0"/>
              <a:t>I promise you will learn new skills</a:t>
            </a:r>
          </a:p>
          <a:p>
            <a:endParaRPr lang="en-US" baseline="0" dirty="0" smtClean="0"/>
          </a:p>
          <a:p>
            <a:r>
              <a:rPr lang="en-US" baseline="0" dirty="0" smtClean="0"/>
              <a:t>When has that ever been a bad thing?</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7</a:t>
            </a:fld>
            <a:endParaRPr lang="en-US"/>
          </a:p>
        </p:txBody>
      </p:sp>
    </p:spTree>
    <p:extLst>
      <p:ext uri="{BB962C8B-B14F-4D97-AF65-F5344CB8AC3E}">
        <p14:creationId xmlns:p14="http://schemas.microsoft.com/office/powerpoint/2010/main" val="13988676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section 1 I'll cover some background information on the exams, how much they cost, where can you sit them, how hard are they and why I think its good to do them</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8</a:t>
            </a:fld>
            <a:endParaRPr lang="en-US"/>
          </a:p>
        </p:txBody>
      </p:sp>
    </p:spTree>
    <p:extLst>
      <p:ext uri="{BB962C8B-B14F-4D97-AF65-F5344CB8AC3E}">
        <p14:creationId xmlns:p14="http://schemas.microsoft.com/office/powerpoint/2010/main" val="879714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Learning</a:t>
            </a:r>
            <a:r>
              <a:rPr lang="en-US" baseline="0" dirty="0" smtClean="0"/>
              <a:t> Azure may mean you have new skills and more experience about what service you could make use of and why</a:t>
            </a:r>
          </a:p>
          <a:p>
            <a:endParaRPr lang="en-US" baseline="0" dirty="0" smtClean="0"/>
          </a:p>
          <a:p>
            <a:r>
              <a:rPr lang="en-US" baseline="0" dirty="0" smtClean="0"/>
              <a:t>These exams take a fair bit of studying but becoming an MCP by passing one exam is a pretty cool feeling.</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9</a:t>
            </a:fld>
            <a:endParaRPr lang="en-US"/>
          </a:p>
        </p:txBody>
      </p:sp>
    </p:spTree>
    <p:extLst>
      <p:ext uri="{BB962C8B-B14F-4D97-AF65-F5344CB8AC3E}">
        <p14:creationId xmlns:p14="http://schemas.microsoft.com/office/powerpoint/2010/main" val="636525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screen shows the</a:t>
            </a:r>
            <a:r>
              <a:rPr lang="en-US" baseline="0" dirty="0" smtClean="0"/>
              <a:t> list of Azure exams available and the ones coming soon.</a:t>
            </a:r>
          </a:p>
          <a:p>
            <a:endParaRPr lang="en-US" baseline="0" dirty="0" smtClean="0"/>
          </a:p>
          <a:p>
            <a:r>
              <a:rPr lang="en-US" baseline="0" dirty="0" smtClean="0"/>
              <a:t>I myself and concentrating on 70-532, 70-533 and 70-535.</a:t>
            </a:r>
          </a:p>
          <a:p>
            <a:endParaRPr lang="en-US" baseline="0" dirty="0" smtClean="0"/>
          </a:p>
          <a:p>
            <a:r>
              <a:rPr lang="en-US" baseline="0" dirty="0" smtClean="0"/>
              <a:t>There are some interesting exams coming soon too </a:t>
            </a:r>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10</a:t>
            </a:fld>
            <a:endParaRPr lang="en-US"/>
          </a:p>
        </p:txBody>
      </p:sp>
    </p:spTree>
    <p:extLst>
      <p:ext uri="{BB962C8B-B14F-4D97-AF65-F5344CB8AC3E}">
        <p14:creationId xmlns:p14="http://schemas.microsoft.com/office/powerpoint/2010/main" val="13575926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Where</a:t>
            </a:r>
            <a:r>
              <a:rPr lang="en-US" baseline="0" dirty="0" smtClean="0"/>
              <a:t> can I find out more information about the exams themselves - official exam pages like this one.</a:t>
            </a:r>
          </a:p>
          <a:p>
            <a:endParaRPr lang="en-US" baseline="0" dirty="0" smtClean="0"/>
          </a:p>
          <a:p>
            <a:r>
              <a:rPr lang="en-US" dirty="0" smtClean="0"/>
              <a:t>Some</a:t>
            </a:r>
            <a:r>
              <a:rPr lang="en-US" baseline="0" dirty="0" smtClean="0"/>
              <a:t> sites do special offers so search around, things like discounted exam vouchers and retry options just incase you have to retake the exam.</a:t>
            </a:r>
          </a:p>
          <a:p>
            <a:endParaRPr lang="en-US" baseline="0" dirty="0" smtClean="0"/>
          </a:p>
          <a:p>
            <a:r>
              <a:rPr lang="en-US" baseline="0" dirty="0" smtClean="0"/>
              <a:t>You sit the exams either at a </a:t>
            </a:r>
            <a:r>
              <a:rPr lang="en-US" baseline="0" dirty="0" err="1" smtClean="0"/>
              <a:t>centre</a:t>
            </a:r>
            <a:r>
              <a:rPr lang="en-US" baseline="0" dirty="0" smtClean="0"/>
              <a:t> or from home</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C6921AB-4A60-A845-B730-DA1A6FFD91DD}" type="slidenum">
              <a:rPr lang="en-US" smtClean="0"/>
              <a:t>11</a:t>
            </a:fld>
            <a:endParaRPr lang="en-US"/>
          </a:p>
        </p:txBody>
      </p:sp>
    </p:spTree>
    <p:extLst>
      <p:ext uri="{BB962C8B-B14F-4D97-AF65-F5344CB8AC3E}">
        <p14:creationId xmlns:p14="http://schemas.microsoft.com/office/powerpoint/2010/main" val="16636175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ADD89DD2-30DB-AE41-8502-FB0E21A37F59}" type="datetime1">
              <a:rPr lang="en-GB" smtClean="0"/>
              <a:t>21/04/2018</a:t>
            </a:fld>
            <a:endParaRPr lang="en-US"/>
          </a:p>
        </p:txBody>
      </p:sp>
      <p:sp>
        <p:nvSpPr>
          <p:cNvPr id="5" name="Footer Placeholder 4"/>
          <p:cNvSpPr>
            <a:spLocks noGrp="1"/>
          </p:cNvSpPr>
          <p:nvPr>
            <p:ph type="ftr" sz="quarter" idx="11"/>
          </p:nvPr>
        </p:nvSpPr>
        <p:spPr>
          <a:xfrm>
            <a:off x="3962399" y="5870575"/>
            <a:ext cx="4893958" cy="377825"/>
          </a:xfrm>
        </p:spPr>
        <p:txBody>
          <a:bodyPr/>
          <a:lstStyle/>
          <a:p>
            <a:r>
              <a:rPr lang="en-US" dirty="0" smtClean="0"/>
              <a:t>@gregor_suttie</a:t>
            </a:r>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90448817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75C9EA-6F56-FB4E-B7AA-CC3306980237}" type="datetime1">
              <a:rPr lang="en-GB" smtClean="0"/>
              <a:t>21/04/2018</a:t>
            </a:fld>
            <a:endParaRPr lang="en-US"/>
          </a:p>
        </p:txBody>
      </p:sp>
      <p:sp>
        <p:nvSpPr>
          <p:cNvPr id="6" name="Footer Placeholder 5"/>
          <p:cNvSpPr>
            <a:spLocks noGrp="1"/>
          </p:cNvSpPr>
          <p:nvPr>
            <p:ph type="ftr" sz="quarter" idx="11"/>
          </p:nvPr>
        </p:nvSpPr>
        <p:spPr/>
        <p:txBody>
          <a:bodyPr/>
          <a:lstStyle/>
          <a:p>
            <a:r>
              <a:rPr lang="en-US" dirty="0" smtClean="0"/>
              <a:t>@gregor_suttie</a:t>
            </a:r>
            <a:endParaRPr lang="en-US" dirty="0"/>
          </a:p>
        </p:txBody>
      </p:sp>
      <p:sp>
        <p:nvSpPr>
          <p:cNvPr id="7" name="Slide Number Placeholder 6"/>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775944848"/>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5C9EA-6F56-FB4E-B7AA-CC3306980237}"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784355752"/>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5C9EA-6F56-FB4E-B7AA-CC3306980237}"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5799350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5C9EA-6F56-FB4E-B7AA-CC3306980237}"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886813672"/>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5C9EA-6F56-FB4E-B7AA-CC3306980237}"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93385370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75C9EA-6F56-FB4E-B7AA-CC3306980237}"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14172169"/>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312E799-F7BF-344B-A5E8-96A93F637BC0}"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1887476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9DA60B8-74CC-6A47-85BB-571D84D129BE}"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240746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A1E0AC-F0CA-AE48-96D0-B21C235FD6DB}"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843453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3FE899-CF8A-3449-B8D9-610DF833C747}" type="datetime1">
              <a:rPr lang="en-GB" smtClean="0"/>
              <a:t>21/04/2018</a:t>
            </a:fld>
            <a:endParaRPr lang="en-US"/>
          </a:p>
        </p:txBody>
      </p:sp>
      <p:sp>
        <p:nvSpPr>
          <p:cNvPr id="5" name="Footer Placeholder 4"/>
          <p:cNvSpPr>
            <a:spLocks noGrp="1"/>
          </p:cNvSpPr>
          <p:nvPr>
            <p:ph type="ftr" sz="quarter" idx="11"/>
          </p:nvPr>
        </p:nvSpPr>
        <p:spPr/>
        <p:txBody>
          <a:bodyPr/>
          <a:lstStyle/>
          <a:p>
            <a:r>
              <a:rPr lang="en-US" dirty="0" smtClean="0"/>
              <a:t>@gregor_suttie</a:t>
            </a:r>
            <a:endParaRPr lang="en-US" dirty="0"/>
          </a:p>
        </p:txBody>
      </p:sp>
      <p:sp>
        <p:nvSpPr>
          <p:cNvPr id="6" name="Slide Number Placeholder 5"/>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173676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0EE9933-A5BA-9549-9564-07E4E0C2D367}" type="datetime1">
              <a:rPr lang="en-GB" smtClean="0"/>
              <a:t>21/04/2018</a:t>
            </a:fld>
            <a:endParaRPr lang="en-US"/>
          </a:p>
        </p:txBody>
      </p:sp>
      <p:sp>
        <p:nvSpPr>
          <p:cNvPr id="6" name="Footer Placeholder 5"/>
          <p:cNvSpPr>
            <a:spLocks noGrp="1"/>
          </p:cNvSpPr>
          <p:nvPr>
            <p:ph type="ftr" sz="quarter" idx="11"/>
          </p:nvPr>
        </p:nvSpPr>
        <p:spPr/>
        <p:txBody>
          <a:bodyPr/>
          <a:lstStyle/>
          <a:p>
            <a:r>
              <a:rPr lang="en-US" dirty="0" smtClean="0"/>
              <a:t>@gregor_suttie</a:t>
            </a:r>
            <a:endParaRPr lang="en-US" dirty="0"/>
          </a:p>
        </p:txBody>
      </p:sp>
      <p:sp>
        <p:nvSpPr>
          <p:cNvPr id="7" name="Slide Number Placeholder 6"/>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343587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D3075C-B56C-2946-9C16-76D048F9A658}" type="datetime1">
              <a:rPr lang="en-GB" smtClean="0"/>
              <a:t>21/04/2018</a:t>
            </a:fld>
            <a:endParaRPr lang="en-US"/>
          </a:p>
        </p:txBody>
      </p:sp>
      <p:sp>
        <p:nvSpPr>
          <p:cNvPr id="8" name="Footer Placeholder 7"/>
          <p:cNvSpPr>
            <a:spLocks noGrp="1"/>
          </p:cNvSpPr>
          <p:nvPr>
            <p:ph type="ftr" sz="quarter" idx="11"/>
          </p:nvPr>
        </p:nvSpPr>
        <p:spPr/>
        <p:txBody>
          <a:bodyPr/>
          <a:lstStyle/>
          <a:p>
            <a:r>
              <a:rPr lang="en-US" dirty="0" smtClean="0"/>
              <a:t>@gregor_suttie</a:t>
            </a:r>
            <a:endParaRPr lang="en-US" dirty="0"/>
          </a:p>
        </p:txBody>
      </p:sp>
      <p:sp>
        <p:nvSpPr>
          <p:cNvPr id="9" name="Slide Number Placeholder 8"/>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88261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798A6D-B9A4-B943-9D81-ED5361FFAB4F}" type="datetime1">
              <a:rPr lang="en-GB" smtClean="0"/>
              <a:t>21/04/2018</a:t>
            </a:fld>
            <a:endParaRPr lang="en-US"/>
          </a:p>
        </p:txBody>
      </p:sp>
      <p:sp>
        <p:nvSpPr>
          <p:cNvPr id="4" name="Footer Placeholder 3"/>
          <p:cNvSpPr>
            <a:spLocks noGrp="1"/>
          </p:cNvSpPr>
          <p:nvPr>
            <p:ph type="ftr" sz="quarter" idx="11"/>
          </p:nvPr>
        </p:nvSpPr>
        <p:spPr/>
        <p:txBody>
          <a:bodyPr/>
          <a:lstStyle/>
          <a:p>
            <a:r>
              <a:rPr lang="en-US" dirty="0" smtClean="0"/>
              <a:t>@gregor_suttie</a:t>
            </a:r>
            <a:endParaRPr lang="en-US" dirty="0"/>
          </a:p>
        </p:txBody>
      </p:sp>
      <p:sp>
        <p:nvSpPr>
          <p:cNvPr id="5" name="Slide Number Placeholder 4"/>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435427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079AA211-FCB3-3443-A04C-3E8C38F6C00F}" type="datetime1">
              <a:rPr lang="en-GB" smtClean="0"/>
              <a:t>21/04/2018</a:t>
            </a:fld>
            <a:endParaRPr lang="en-US"/>
          </a:p>
        </p:txBody>
      </p:sp>
      <p:sp>
        <p:nvSpPr>
          <p:cNvPr id="3" name="Footer Placeholder 2"/>
          <p:cNvSpPr>
            <a:spLocks noGrp="1"/>
          </p:cNvSpPr>
          <p:nvPr>
            <p:ph type="ftr" sz="quarter" idx="11"/>
          </p:nvPr>
        </p:nvSpPr>
        <p:spPr/>
        <p:txBody>
          <a:bodyPr/>
          <a:lstStyle/>
          <a:p>
            <a:r>
              <a:rPr lang="en-US" dirty="0" smtClean="0"/>
              <a:t>@gregor_suttie</a:t>
            </a:r>
            <a:endParaRPr lang="en-US" dirty="0"/>
          </a:p>
        </p:txBody>
      </p:sp>
      <p:sp>
        <p:nvSpPr>
          <p:cNvPr id="4" name="Slide Number Placeholder 3"/>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396214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541EF-6BF3-5740-86E7-4B2440EE3C90}" type="datetime1">
              <a:rPr lang="en-GB" smtClean="0"/>
              <a:t>21/04/2018</a:t>
            </a:fld>
            <a:endParaRPr lang="en-US"/>
          </a:p>
        </p:txBody>
      </p:sp>
      <p:sp>
        <p:nvSpPr>
          <p:cNvPr id="6" name="Footer Placeholder 5"/>
          <p:cNvSpPr>
            <a:spLocks noGrp="1"/>
          </p:cNvSpPr>
          <p:nvPr>
            <p:ph type="ftr" sz="quarter" idx="11"/>
          </p:nvPr>
        </p:nvSpPr>
        <p:spPr/>
        <p:txBody>
          <a:bodyPr/>
          <a:lstStyle/>
          <a:p>
            <a:r>
              <a:rPr lang="en-US" dirty="0" smtClean="0"/>
              <a:t>@gregor_suttie</a:t>
            </a:r>
            <a:endParaRPr lang="en-US" dirty="0"/>
          </a:p>
        </p:txBody>
      </p:sp>
      <p:sp>
        <p:nvSpPr>
          <p:cNvPr id="7" name="Slide Number Placeholder 6"/>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980585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4F766A1-5BC4-224A-9837-ACE854A60B33}" type="datetime1">
              <a:rPr lang="en-GB" smtClean="0"/>
              <a:t>21/04/2018</a:t>
            </a:fld>
            <a:endParaRPr lang="en-US"/>
          </a:p>
        </p:txBody>
      </p:sp>
      <p:sp>
        <p:nvSpPr>
          <p:cNvPr id="6" name="Footer Placeholder 5"/>
          <p:cNvSpPr>
            <a:spLocks noGrp="1"/>
          </p:cNvSpPr>
          <p:nvPr>
            <p:ph type="ftr" sz="quarter" idx="11"/>
          </p:nvPr>
        </p:nvSpPr>
        <p:spPr/>
        <p:txBody>
          <a:bodyPr/>
          <a:lstStyle/>
          <a:p>
            <a:r>
              <a:rPr lang="en-US" dirty="0" smtClean="0"/>
              <a:t>@gregor_suttie</a:t>
            </a:r>
            <a:endParaRPr lang="en-US" dirty="0"/>
          </a:p>
        </p:txBody>
      </p:sp>
      <p:sp>
        <p:nvSpPr>
          <p:cNvPr id="7" name="Slide Number Placeholder 6"/>
          <p:cNvSpPr>
            <a:spLocks noGrp="1"/>
          </p:cNvSpPr>
          <p:nvPr>
            <p:ph type="sldNum" sz="quarter" idx="12"/>
          </p:nvPr>
        </p:nvSpPr>
        <p:spPr/>
        <p:txBody>
          <a:bodyPr/>
          <a:lstStyle/>
          <a:p>
            <a:fld id="{022A4133-9177-704D-8929-2748F4217BAB}" type="slidenum">
              <a:rPr lang="en-US" smtClean="0"/>
              <a:t>‹#›</a:t>
            </a:fld>
            <a:endParaRPr lang="en-US"/>
          </a:p>
        </p:txBody>
      </p:sp>
    </p:spTree>
    <p:extLst>
      <p:ext uri="{BB962C8B-B14F-4D97-AF65-F5344CB8AC3E}">
        <p14:creationId xmlns:p14="http://schemas.microsoft.com/office/powerpoint/2010/main" val="17083734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F75C9EA-6F56-FB4E-B7AA-CC3306980237}" type="datetime1">
              <a:rPr lang="en-GB" smtClean="0"/>
              <a:t>21/04/2018</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dirty="0" smtClean="0"/>
              <a:t>@gregor_suttie</a:t>
            </a:r>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22A4133-9177-704D-8929-2748F4217BAB}" type="slidenum">
              <a:rPr lang="en-US" smtClean="0"/>
              <a:t>‹#›</a:t>
            </a:fld>
            <a:endParaRPr lang="en-US"/>
          </a:p>
        </p:txBody>
      </p:sp>
    </p:spTree>
    <p:extLst>
      <p:ext uri="{BB962C8B-B14F-4D97-AF65-F5344CB8AC3E}">
        <p14:creationId xmlns:p14="http://schemas.microsoft.com/office/powerpoint/2010/main" val="1356877095"/>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sldNum="0" hdr="0" dt="0"/>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pn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hyperlink" Target="https://azure.microsoft.com/en-gb/fre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docs.microsoft.com/en-us/azur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hyperlink" Target="https://uk.mindhub.com/microsoft-exam-replay-with-practice-test-mcp-exam/p/Microsoft-Exam-Replay-PT" TargetMode="External"/><Relationship Id="rId4" Type="http://schemas.openxmlformats.org/officeDocument/2006/relationships/hyperlink" Target="http://www.measureup.com/Azure-products.aspx" TargetMode="External"/><Relationship Id="rId5" Type="http://schemas.openxmlformats.org/officeDocument/2006/relationships/hyperlink" Target="Chris%20Pietschmann%20Practice%20Tutorial" TargetMode="External"/><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hyperlink" Target="https://azure.microsoft.com/en-gb/training/free-online-courses/"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azureinteractives.azurewebsites.net/"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4" Type="http://schemas.openxmlformats.org/officeDocument/2006/relationships/hyperlink" Target="https://gregorsuttie.com/"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184731" cy="646331"/>
          </a:xfrm>
          <a:prstGeom prst="rect">
            <a:avLst/>
          </a:prstGeom>
          <a:noFill/>
        </p:spPr>
        <p:txBody>
          <a:bodyPr wrap="none" rtlCol="0">
            <a:spAutoFit/>
          </a:bodyPr>
          <a:lstStyle/>
          <a:p>
            <a:endParaRPr lang="en-US" b="1" dirty="0" smtClean="0"/>
          </a:p>
          <a:p>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8001"/>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26380"/>
            <a:ext cx="2173184" cy="1653220"/>
          </a:xfrm>
          <a:prstGeom prst="rect">
            <a:avLst/>
          </a:prstGeom>
        </p:spPr>
      </p:pic>
    </p:spTree>
    <p:extLst>
      <p:ext uri="{BB962C8B-B14F-4D97-AF65-F5344CB8AC3E}">
        <p14:creationId xmlns:p14="http://schemas.microsoft.com/office/powerpoint/2010/main" val="13017166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885" y="712519"/>
            <a:ext cx="11412187" cy="873640"/>
          </a:xfrm>
        </p:spPr>
        <p:txBody>
          <a:bodyPr/>
          <a:lstStyle/>
          <a:p>
            <a:pPr algn="ctr"/>
            <a:r>
              <a:rPr lang="en-US" b="1" dirty="0" smtClean="0"/>
              <a:t>Microsoft Azure Certification Exams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52" y="1864425"/>
            <a:ext cx="12070652" cy="4868883"/>
          </a:xfrm>
          <a:prstGeom prst="rect">
            <a:avLst/>
          </a:prstGeom>
        </p:spPr>
      </p:pic>
    </p:spTree>
    <p:extLst>
      <p:ext uri="{BB962C8B-B14F-4D97-AF65-F5344CB8AC3E}">
        <p14:creationId xmlns:p14="http://schemas.microsoft.com/office/powerpoint/2010/main" val="1136437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11" y="0"/>
            <a:ext cx="12267211" cy="6858000"/>
          </a:xfrm>
          <a:prstGeom prst="rect">
            <a:avLst/>
          </a:prstGeom>
        </p:spPr>
      </p:pic>
    </p:spTree>
    <p:extLst>
      <p:ext uri="{BB962C8B-B14F-4D97-AF65-F5344CB8AC3E}">
        <p14:creationId xmlns:p14="http://schemas.microsoft.com/office/powerpoint/2010/main" val="888566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04838"/>
          </a:xfrm>
          <a:prstGeom prst="rect">
            <a:avLst/>
          </a:prstGeom>
        </p:spPr>
      </p:pic>
    </p:spTree>
    <p:extLst>
      <p:ext uri="{BB962C8B-B14F-4D97-AF65-F5344CB8AC3E}">
        <p14:creationId xmlns:p14="http://schemas.microsoft.com/office/powerpoint/2010/main" val="92570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Section 2 </a:t>
            </a:r>
            <a:r>
              <a:rPr lang="mr-IN" b="1" dirty="0" smtClean="0"/>
              <a:t>–</a:t>
            </a:r>
            <a:r>
              <a:rPr lang="en-US" b="1" dirty="0" smtClean="0"/>
              <a:t> Azure Learning Resources</a:t>
            </a:r>
            <a:endParaRPr lang="en-US" b="1" dirty="0"/>
          </a:p>
        </p:txBody>
      </p:sp>
      <p:sp>
        <p:nvSpPr>
          <p:cNvPr id="3" name="Subtitle 2"/>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val="1060290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Get started with a free Account</a:t>
            </a:r>
            <a:endParaRPr lang="en-US" b="1" dirty="0"/>
          </a:p>
        </p:txBody>
      </p:sp>
      <p:sp>
        <p:nvSpPr>
          <p:cNvPr id="3" name="Subtitle 2"/>
          <p:cNvSpPr>
            <a:spLocks noGrp="1"/>
          </p:cNvSpPr>
          <p:nvPr>
            <p:ph type="subTitle" idx="1"/>
          </p:nvPr>
        </p:nvSpPr>
        <p:spPr/>
        <p:txBody>
          <a:bodyPr/>
          <a:lstStyle/>
          <a:p>
            <a:r>
              <a:rPr lang="en-US" b="1" dirty="0">
                <a:hlinkClick r:id="rId3"/>
              </a:rPr>
              <a:t>https://</a:t>
            </a:r>
            <a:r>
              <a:rPr lang="en-US" b="1" dirty="0" err="1">
                <a:hlinkClick r:id="rId3"/>
              </a:rPr>
              <a:t>azure.microsoft.com</a:t>
            </a:r>
            <a:r>
              <a:rPr lang="en-US" b="1" dirty="0">
                <a:hlinkClick r:id="rId3"/>
              </a:rPr>
              <a:t>/</a:t>
            </a:r>
            <a:r>
              <a:rPr lang="en-US" b="1" dirty="0" err="1">
                <a:hlinkClick r:id="rId3"/>
              </a:rPr>
              <a:t>en-gb</a:t>
            </a:r>
            <a:r>
              <a:rPr lang="en-US" b="1" dirty="0">
                <a:hlinkClick r:id="rId3"/>
              </a:rPr>
              <a:t>/free/</a:t>
            </a:r>
            <a:endParaRPr lang="en-US" b="1" dirty="0"/>
          </a:p>
        </p:txBody>
      </p:sp>
    </p:spTree>
    <p:extLst>
      <p:ext uri="{BB962C8B-B14F-4D97-AF65-F5344CB8AC3E}">
        <p14:creationId xmlns:p14="http://schemas.microsoft.com/office/powerpoint/2010/main" val="12283253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p:txBody>
          <a:bodyPr/>
          <a:lstStyle/>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12448" cy="6858000"/>
          </a:xfrm>
          <a:prstGeom prst="rect">
            <a:avLst/>
          </a:prstGeom>
        </p:spPr>
      </p:pic>
    </p:spTree>
    <p:extLst>
      <p:ext uri="{BB962C8B-B14F-4D97-AF65-F5344CB8AC3E}">
        <p14:creationId xmlns:p14="http://schemas.microsoft.com/office/powerpoint/2010/main" val="8894291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Microsoft Azure Docs</a:t>
            </a:r>
            <a:endParaRPr lang="en-US" b="1" dirty="0"/>
          </a:p>
        </p:txBody>
      </p:sp>
      <p:sp>
        <p:nvSpPr>
          <p:cNvPr id="3" name="Subtitle 2"/>
          <p:cNvSpPr>
            <a:spLocks noGrp="1"/>
          </p:cNvSpPr>
          <p:nvPr>
            <p:ph type="subTitle" idx="1"/>
          </p:nvPr>
        </p:nvSpPr>
        <p:spPr/>
        <p:txBody>
          <a:bodyPr/>
          <a:lstStyle/>
          <a:p>
            <a:r>
              <a:rPr lang="en-US" b="1" dirty="0">
                <a:hlinkClick r:id="rId3"/>
              </a:rPr>
              <a:t>https://docs.microsoft.com/en-us/azure/</a:t>
            </a:r>
            <a:endParaRPr lang="en-US" b="1" dirty="0"/>
          </a:p>
        </p:txBody>
      </p:sp>
    </p:spTree>
    <p:extLst>
      <p:ext uri="{BB962C8B-B14F-4D97-AF65-F5344CB8AC3E}">
        <p14:creationId xmlns:p14="http://schemas.microsoft.com/office/powerpoint/2010/main" val="828254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b="1" dirty="0"/>
          </a:p>
        </p:txBody>
      </p:sp>
      <p:sp>
        <p:nvSpPr>
          <p:cNvPr id="3" name="Subtitle 2"/>
          <p:cNvSpPr>
            <a:spLocks noGrp="1"/>
          </p:cNvSpPr>
          <p:nvPr>
            <p:ph type="subTitle" idx="1"/>
          </p:nvPr>
        </p:nvSpPr>
        <p:spPr/>
        <p:txBody>
          <a:bodyPr/>
          <a:lstStyle/>
          <a:p>
            <a:pPr marL="285750" indent="-285750">
              <a:buFont typeface="Arial" charset="0"/>
              <a:buChar char="•"/>
            </a:pP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97698"/>
          </a:xfrm>
          <a:prstGeom prst="rect">
            <a:avLst/>
          </a:prstGeom>
        </p:spPr>
      </p:pic>
    </p:spTree>
    <p:extLst>
      <p:ext uri="{BB962C8B-B14F-4D97-AF65-F5344CB8AC3E}">
        <p14:creationId xmlns:p14="http://schemas.microsoft.com/office/powerpoint/2010/main" val="1248701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dirty="0" smtClean="0"/>
              <a:t>Practice Exams</a:t>
            </a:r>
            <a:endParaRPr lang="en-US" b="1" dirty="0"/>
          </a:p>
        </p:txBody>
      </p:sp>
      <p:sp>
        <p:nvSpPr>
          <p:cNvPr id="3" name="Subtitle 2"/>
          <p:cNvSpPr>
            <a:spLocks noGrp="1"/>
          </p:cNvSpPr>
          <p:nvPr>
            <p:ph type="subTitle" idx="1"/>
          </p:nvPr>
        </p:nvSpPr>
        <p:spPr/>
        <p:txBody>
          <a:bodyPr>
            <a:normAutofit lnSpcReduction="10000"/>
          </a:bodyPr>
          <a:lstStyle/>
          <a:p>
            <a:pPr marL="285750" indent="-285750">
              <a:buFont typeface="Arial" charset="0"/>
              <a:buChar char="•"/>
            </a:pPr>
            <a:r>
              <a:rPr lang="en-US" b="1" dirty="0" smtClean="0">
                <a:hlinkClick r:id="rId3"/>
              </a:rPr>
              <a:t>https://uk.mindhub.com/microsoft-exam-replay-with-practice-test-mcp-exam/p/Microsoft-Exam-Replay-PT</a:t>
            </a:r>
            <a:endParaRPr lang="en-US" b="1" dirty="0" smtClean="0"/>
          </a:p>
          <a:p>
            <a:pPr marL="285750" indent="-285750">
              <a:buFont typeface="Arial" charset="0"/>
              <a:buChar char="•"/>
            </a:pPr>
            <a:r>
              <a:rPr lang="en-US" b="1" dirty="0" smtClean="0">
                <a:hlinkClick r:id="rId4"/>
              </a:rPr>
              <a:t>Measure Up Practice Exams</a:t>
            </a:r>
            <a:endParaRPr lang="en-US" b="1" dirty="0" smtClean="0"/>
          </a:p>
          <a:p>
            <a:pPr marL="285750" indent="-285750">
              <a:buFont typeface="Arial" charset="0"/>
              <a:buChar char="•"/>
            </a:pPr>
            <a:r>
              <a:rPr lang="en-US" b="1" dirty="0">
                <a:hlinkClick r:id="rId5" action="ppaction://hlinkfile"/>
              </a:rPr>
              <a:t>https://</a:t>
            </a:r>
            <a:r>
              <a:rPr lang="en-US" b="1" dirty="0" err="1">
                <a:hlinkClick r:id="rId5" action="ppaction://hlinkfile"/>
              </a:rPr>
              <a:t>crpietschmann.github.io</a:t>
            </a:r>
            <a:r>
              <a:rPr lang="en-US" b="1" dirty="0">
                <a:hlinkClick r:id="rId5" action="ppaction://hlinkfile"/>
              </a:rPr>
              <a:t>/Azure-70-532-Practice-Test/</a:t>
            </a:r>
            <a:endParaRPr lang="en-US" b="1" dirty="0"/>
          </a:p>
        </p:txBody>
      </p:sp>
    </p:spTree>
    <p:extLst>
      <p:ext uri="{BB962C8B-B14F-4D97-AF65-F5344CB8AC3E}">
        <p14:creationId xmlns:p14="http://schemas.microsoft.com/office/powerpoint/2010/main" val="8588205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5432816"/>
          </a:xfrm>
        </p:spPr>
        <p:txBody>
          <a:bodyPr>
            <a:normAutofit/>
          </a:bodyPr>
          <a:lstStyle/>
          <a:p>
            <a:r>
              <a:rPr lang="en-US" b="1" dirty="0" smtClean="0"/>
              <a:t>Official Exam Books</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r>
              <a:rPr lang="en-US" b="1" dirty="0" smtClean="0"/>
              <a:t/>
            </a:r>
            <a:br>
              <a:rPr lang="en-US" b="1" dirty="0" smtClean="0"/>
            </a:br>
            <a:endParaRPr lang="en-US" b="1"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16398" y="3201237"/>
            <a:ext cx="3739824" cy="3333502"/>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00899" y="3201237"/>
            <a:ext cx="3813959" cy="3353942"/>
          </a:xfrm>
          <a:prstGeom prst="rect">
            <a:avLst/>
          </a:prstGeom>
        </p:spPr>
      </p:pic>
    </p:spTree>
    <p:extLst>
      <p:ext uri="{BB962C8B-B14F-4D97-AF65-F5344CB8AC3E}">
        <p14:creationId xmlns:p14="http://schemas.microsoft.com/office/powerpoint/2010/main" val="44971420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How To Learn Azure</a:t>
            </a:r>
            <a:br>
              <a:rPr lang="en-US" b="1" dirty="0" smtClean="0"/>
            </a:br>
            <a:endParaRPr lang="en-US" b="1" dirty="0"/>
          </a:p>
        </p:txBody>
      </p:sp>
      <p:sp>
        <p:nvSpPr>
          <p:cNvPr id="3" name="Subtitle 2"/>
          <p:cNvSpPr>
            <a:spLocks noGrp="1"/>
          </p:cNvSpPr>
          <p:nvPr>
            <p:ph type="subTitle" idx="1"/>
          </p:nvPr>
        </p:nvSpPr>
        <p:spPr/>
        <p:txBody>
          <a:bodyPr/>
          <a:lstStyle/>
          <a:p>
            <a:r>
              <a:rPr lang="en-US" b="1" dirty="0"/>
              <a:t>a</a:t>
            </a:r>
            <a:r>
              <a:rPr lang="en-US" b="1" dirty="0" smtClean="0"/>
              <a:t>nd get certified into the process</a:t>
            </a:r>
            <a:endParaRPr lang="en-US" b="1" dirty="0"/>
          </a:p>
        </p:txBody>
      </p:sp>
      <p:sp>
        <p:nvSpPr>
          <p:cNvPr id="4" name="TextBox 3"/>
          <p:cNvSpPr txBox="1"/>
          <p:nvPr/>
        </p:nvSpPr>
        <p:spPr>
          <a:xfrm>
            <a:off x="5236213" y="6151414"/>
            <a:ext cx="1719573" cy="923330"/>
          </a:xfrm>
          <a:prstGeom prst="rect">
            <a:avLst/>
          </a:prstGeom>
          <a:noFill/>
        </p:spPr>
        <p:txBody>
          <a:bodyPr wrap="none" rtlCol="0">
            <a:spAutoFit/>
          </a:bodyPr>
          <a:lstStyle/>
          <a:p>
            <a:endParaRPr lang="en-US" b="1" dirty="0" smtClean="0"/>
          </a:p>
          <a:p>
            <a:r>
              <a:rPr lang="en-US" b="1" dirty="0" smtClean="0"/>
              <a:t> @gregor_suttie</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6207" y="6440886"/>
            <a:ext cx="380011" cy="380011"/>
          </a:xfrm>
          <a:prstGeom prst="rect">
            <a:avLst/>
          </a:prstGeom>
        </p:spPr>
      </p:pic>
    </p:spTree>
    <p:extLst>
      <p:ext uri="{BB962C8B-B14F-4D97-AF65-F5344CB8AC3E}">
        <p14:creationId xmlns:p14="http://schemas.microsoft.com/office/powerpoint/2010/main" val="18487016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Visual Studio Essentials</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spTree>
    <p:extLst>
      <p:ext uri="{BB962C8B-B14F-4D97-AF65-F5344CB8AC3E}">
        <p14:creationId xmlns:p14="http://schemas.microsoft.com/office/powerpoint/2010/main" val="917203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b="1" dirty="0"/>
          </a:p>
        </p:txBody>
      </p:sp>
      <p:sp>
        <p:nvSpPr>
          <p:cNvPr id="3" name="Subtitle 2"/>
          <p:cNvSpPr>
            <a:spLocks noGrp="1"/>
          </p:cNvSpPr>
          <p:nvPr>
            <p:ph type="subTitle" idx="1"/>
          </p:nvPr>
        </p:nvSpPr>
        <p:spPr/>
        <p:txBody>
          <a:bodyPr/>
          <a:lstStyle/>
          <a:p>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12179300" cy="6874996"/>
          </a:xfrm>
          <a:prstGeom prst="rect">
            <a:avLst/>
          </a:prstGeom>
        </p:spPr>
      </p:pic>
    </p:spTree>
    <p:extLst>
      <p:ext uri="{BB962C8B-B14F-4D97-AF65-F5344CB8AC3E}">
        <p14:creationId xmlns:p14="http://schemas.microsoft.com/office/powerpoint/2010/main" val="8780590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Pluralsight courses and learning plans </a:t>
            </a:r>
            <a:endParaRPr lang="en-US" b="1" dirty="0"/>
          </a:p>
        </p:txBody>
      </p:sp>
      <p:sp>
        <p:nvSpPr>
          <p:cNvPr id="3" name="Subtitle 2"/>
          <p:cNvSpPr>
            <a:spLocks noGrp="1"/>
          </p:cNvSpPr>
          <p:nvPr>
            <p:ph type="subTitle" idx="1"/>
          </p:nvPr>
        </p:nvSpPr>
        <p:spPr/>
        <p:txBody>
          <a:bodyPr/>
          <a:lstStyle/>
          <a:p>
            <a:r>
              <a:rPr lang="en-US" b="1" dirty="0"/>
              <a:t>Barry LuIJbregts, </a:t>
            </a:r>
            <a:r>
              <a:rPr lang="en-US" b="1" dirty="0" err="1" smtClean="0"/>
              <a:t>ScotT</a:t>
            </a:r>
            <a:r>
              <a:rPr lang="en-US" b="1" dirty="0" smtClean="0"/>
              <a:t> </a:t>
            </a:r>
            <a:r>
              <a:rPr lang="en-US" b="1" dirty="0"/>
              <a:t>Allen, Matt Milner, Mike Pfeiffer</a:t>
            </a:r>
          </a:p>
          <a:p>
            <a:endParaRPr lang="en-US" b="1" dirty="0"/>
          </a:p>
        </p:txBody>
      </p:sp>
    </p:spTree>
    <p:extLst>
      <p:ext uri="{BB962C8B-B14F-4D97-AF65-F5344CB8AC3E}">
        <p14:creationId xmlns:p14="http://schemas.microsoft.com/office/powerpoint/2010/main" val="10678750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Free Azure Pluralsight Courses </a:t>
            </a:r>
            <a:endParaRPr lang="en-US" b="1" dirty="0"/>
          </a:p>
        </p:txBody>
      </p:sp>
      <p:sp>
        <p:nvSpPr>
          <p:cNvPr id="3" name="Subtitle 2"/>
          <p:cNvSpPr>
            <a:spLocks noGrp="1"/>
          </p:cNvSpPr>
          <p:nvPr>
            <p:ph type="subTitle" idx="1"/>
          </p:nvPr>
        </p:nvSpPr>
        <p:spPr>
          <a:xfrm>
            <a:off x="3194462" y="4385732"/>
            <a:ext cx="7965663" cy="1405467"/>
          </a:xfrm>
        </p:spPr>
        <p:txBody>
          <a:bodyPr/>
          <a:lstStyle/>
          <a:p>
            <a:r>
              <a:rPr lang="en-US" b="1" dirty="0">
                <a:hlinkClick r:id="rId3"/>
              </a:rPr>
              <a:t>https://azure.microsoft.com/en-gb/training/free-online-courses/</a:t>
            </a:r>
            <a:endParaRPr lang="en-US" b="1" dirty="0"/>
          </a:p>
          <a:p>
            <a:endParaRPr lang="en-US" b="1" dirty="0"/>
          </a:p>
        </p:txBody>
      </p:sp>
    </p:spTree>
    <p:extLst>
      <p:ext uri="{BB962C8B-B14F-4D97-AF65-F5344CB8AC3E}">
        <p14:creationId xmlns:p14="http://schemas.microsoft.com/office/powerpoint/2010/main" val="8391914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b="1" dirty="0"/>
          </a:p>
        </p:txBody>
      </p:sp>
      <p:sp>
        <p:nvSpPr>
          <p:cNvPr id="3" name="Subtitle 2"/>
          <p:cNvSpPr>
            <a:spLocks noGrp="1"/>
          </p:cNvSpPr>
          <p:nvPr>
            <p:ph type="subTitle" idx="1"/>
          </p:nvPr>
        </p:nvSpPr>
        <p:spPr/>
        <p:txBody>
          <a:bodyPr/>
          <a:lstStyle/>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950217"/>
          </a:xfrm>
          <a:prstGeom prst="rect">
            <a:avLst/>
          </a:prstGeom>
        </p:spPr>
      </p:pic>
    </p:spTree>
    <p:extLst>
      <p:ext uri="{BB962C8B-B14F-4D97-AF65-F5344CB8AC3E}">
        <p14:creationId xmlns:p14="http://schemas.microsoft.com/office/powerpoint/2010/main" val="981081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endParaRPr lang="en-US" b="1" dirty="0"/>
          </a:p>
        </p:txBody>
      </p:sp>
      <p:sp>
        <p:nvSpPr>
          <p:cNvPr id="3" name="Subtitle 2"/>
          <p:cNvSpPr>
            <a:spLocks noGrp="1"/>
          </p:cNvSpPr>
          <p:nvPr>
            <p:ph type="subTitle" idx="1"/>
          </p:nvPr>
        </p:nvSpPr>
        <p:spPr/>
        <p:txBody>
          <a:bodyPr/>
          <a:lstStyle/>
          <a:p>
            <a:r>
              <a:rPr lang="en-US" b="1" dirty="0" smtClean="0"/>
              <a:t>Scott Duffy</a:t>
            </a:r>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Tree>
    <p:extLst>
      <p:ext uri="{BB962C8B-B14F-4D97-AF65-F5344CB8AC3E}">
        <p14:creationId xmlns:p14="http://schemas.microsoft.com/office/powerpoint/2010/main" val="692355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Udemy Courses</a:t>
            </a:r>
            <a:br>
              <a:rPr lang="en-US" b="1" dirty="0" smtClean="0"/>
            </a:br>
            <a:endParaRPr lang="en-US" b="1" dirty="0"/>
          </a:p>
        </p:txBody>
      </p:sp>
      <p:sp>
        <p:nvSpPr>
          <p:cNvPr id="3" name="Subtitle 2"/>
          <p:cNvSpPr>
            <a:spLocks noGrp="1"/>
          </p:cNvSpPr>
          <p:nvPr>
            <p:ph type="subTitle" idx="1"/>
          </p:nvPr>
        </p:nvSpPr>
        <p:spPr/>
        <p:txBody>
          <a:bodyPr/>
          <a:lstStyle/>
          <a:p>
            <a:r>
              <a:rPr lang="en-US" b="1" dirty="0" smtClean="0"/>
              <a:t>Scott Duffy</a:t>
            </a:r>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spTree>
    <p:extLst>
      <p:ext uri="{BB962C8B-B14F-4D97-AF65-F5344CB8AC3E}">
        <p14:creationId xmlns:p14="http://schemas.microsoft.com/office/powerpoint/2010/main" val="13845660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551735" cy="6858000"/>
          </a:xfrm>
          <a:prstGeom prst="rect">
            <a:avLst/>
          </a:prstGeom>
        </p:spPr>
      </p:pic>
    </p:spTree>
    <p:extLst>
      <p:ext uri="{BB962C8B-B14F-4D97-AF65-F5344CB8AC3E}">
        <p14:creationId xmlns:p14="http://schemas.microsoft.com/office/powerpoint/2010/main" val="16673731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Azure Friday</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spTree>
    <p:extLst>
      <p:ext uri="{BB962C8B-B14F-4D97-AF65-F5344CB8AC3E}">
        <p14:creationId xmlns:p14="http://schemas.microsoft.com/office/powerpoint/2010/main" val="20888239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endParaRPr lang="en-US" b="1" dirty="0"/>
          </a:p>
        </p:txBody>
      </p:sp>
      <p:sp>
        <p:nvSpPr>
          <p:cNvPr id="3" name="Subtitle 2"/>
          <p:cNvSpPr>
            <a:spLocks noGrp="1"/>
          </p:cNvSpPr>
          <p:nvPr>
            <p:ph type="subTitle" idx="1"/>
          </p:nvPr>
        </p:nvSpPr>
        <p:spPr/>
        <p:txBody>
          <a:bodyPr/>
          <a:lstStyle/>
          <a:p>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76526"/>
          </a:xfrm>
          <a:prstGeom prst="rect">
            <a:avLst/>
          </a:prstGeom>
        </p:spPr>
      </p:pic>
    </p:spTree>
    <p:extLst>
      <p:ext uri="{BB962C8B-B14F-4D97-AF65-F5344CB8AC3E}">
        <p14:creationId xmlns:p14="http://schemas.microsoft.com/office/powerpoint/2010/main" val="805497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Welcome to the Global Azure Bootcamp</a:t>
            </a:r>
            <a:endParaRPr lang="en-US" b="1" dirty="0"/>
          </a:p>
        </p:txBody>
      </p:sp>
      <p:sp>
        <p:nvSpPr>
          <p:cNvPr id="3" name="Subtitle 2"/>
          <p:cNvSpPr>
            <a:spLocks noGrp="1"/>
          </p:cNvSpPr>
          <p:nvPr>
            <p:ph type="subTitle" idx="1"/>
          </p:nvPr>
        </p:nvSpPr>
        <p:spPr/>
        <p:txBody>
          <a:bodyPr/>
          <a:lstStyle/>
          <a:p>
            <a:r>
              <a:rPr lang="en-US" b="1" dirty="0" smtClean="0"/>
              <a:t>Glasgow</a:t>
            </a:r>
          </a:p>
          <a:p>
            <a:r>
              <a:rPr lang="uk-UA" dirty="0" smtClean="0"/>
              <a:t>#</a:t>
            </a:r>
            <a:r>
              <a:rPr lang="en-GB" dirty="0" err="1" smtClean="0"/>
              <a:t>GlobalAzure</a:t>
            </a:r>
            <a:endParaRPr lang="en-US" b="1" dirty="0"/>
          </a:p>
        </p:txBody>
      </p:sp>
    </p:spTree>
    <p:extLst>
      <p:ext uri="{BB962C8B-B14F-4D97-AF65-F5344CB8AC3E}">
        <p14:creationId xmlns:p14="http://schemas.microsoft.com/office/powerpoint/2010/main" val="209358561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smtClean="0"/>
              <a:t>Section 3 </a:t>
            </a:r>
            <a:r>
              <a:rPr lang="mr-IN" b="1" dirty="0" smtClean="0"/>
              <a:t>–</a:t>
            </a:r>
            <a:r>
              <a:rPr lang="en-US" b="1" dirty="0" smtClean="0"/>
              <a:t> What Can I expect to learn ?</a:t>
            </a:r>
            <a:br>
              <a:rPr lang="en-US" b="1" dirty="0" smtClean="0"/>
            </a:br>
            <a:endParaRPr lang="en-US" b="1" dirty="0"/>
          </a:p>
        </p:txBody>
      </p:sp>
      <p:sp>
        <p:nvSpPr>
          <p:cNvPr id="3" name="Subtitle 2"/>
          <p:cNvSpPr>
            <a:spLocks noGrp="1"/>
          </p:cNvSpPr>
          <p:nvPr>
            <p:ph type="subTitle" idx="1"/>
          </p:nvPr>
        </p:nvSpPr>
        <p:spPr/>
        <p:txBody>
          <a:bodyPr/>
          <a:lstStyle/>
          <a:p>
            <a:r>
              <a:rPr lang="en-US" b="1" dirty="0"/>
              <a:t>There </a:t>
            </a:r>
            <a:r>
              <a:rPr lang="en-US" b="1" dirty="0" smtClean="0"/>
              <a:t>are many </a:t>
            </a:r>
            <a:r>
              <a:rPr lang="en-US" b="1" dirty="0"/>
              <a:t>cool things to learn about in Azure </a:t>
            </a:r>
          </a:p>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spTree>
    <p:extLst>
      <p:ext uri="{BB962C8B-B14F-4D97-AF65-F5344CB8AC3E}">
        <p14:creationId xmlns:p14="http://schemas.microsoft.com/office/powerpoint/2010/main" val="141289608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Azure Periodic Table </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spTree>
    <p:extLst>
      <p:ext uri="{BB962C8B-B14F-4D97-AF65-F5344CB8AC3E}">
        <p14:creationId xmlns:p14="http://schemas.microsoft.com/office/powerpoint/2010/main" val="8294648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7076745"/>
          </a:xfrm>
          <a:prstGeom prst="rect">
            <a:avLst/>
          </a:prstGeom>
        </p:spPr>
      </p:pic>
    </p:spTree>
    <p:extLst>
      <p:ext uri="{BB962C8B-B14F-4D97-AF65-F5344CB8AC3E}">
        <p14:creationId xmlns:p14="http://schemas.microsoft.com/office/powerpoint/2010/main" val="145830372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Azure Interactives </a:t>
            </a:r>
            <a:br>
              <a:rPr lang="en-US" b="1" dirty="0" smtClean="0"/>
            </a:br>
            <a:endParaRPr lang="en-US" b="1" dirty="0"/>
          </a:p>
        </p:txBody>
      </p:sp>
      <p:sp>
        <p:nvSpPr>
          <p:cNvPr id="3" name="Subtitle 2"/>
          <p:cNvSpPr>
            <a:spLocks noGrp="1"/>
          </p:cNvSpPr>
          <p:nvPr>
            <p:ph type="subTitle" idx="1"/>
          </p:nvPr>
        </p:nvSpPr>
        <p:spPr/>
        <p:txBody>
          <a:bodyPr/>
          <a:lstStyle/>
          <a:p>
            <a:r>
              <a:rPr lang="en-US" b="1" dirty="0" smtClean="0">
                <a:hlinkClick r:id="rId3"/>
              </a:rPr>
              <a:t>https://azureinteractives.azurewebsites.net</a:t>
            </a:r>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spTree>
    <p:extLst>
      <p:ext uri="{BB962C8B-B14F-4D97-AF65-F5344CB8AC3E}">
        <p14:creationId xmlns:p14="http://schemas.microsoft.com/office/powerpoint/2010/main" val="6095819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399" y="2315689"/>
            <a:ext cx="7197726" cy="4124474"/>
          </a:xfrm>
        </p:spPr>
        <p:txBody>
          <a:bodyPr>
            <a:normAutofit fontScale="90000"/>
          </a:bodyPr>
          <a:lstStyle/>
          <a:p>
            <a:r>
              <a:rPr lang="en-US" b="1" dirty="0" smtClean="0"/>
              <a:t>Logic apps, Web apps, Api Apps &amp; API Management, Compute, Databases, Networking, Security, Function Apps, VM’s, CI/CD with Visual Studio Team Services and so much more   </a:t>
            </a:r>
            <a:br>
              <a:rPr lang="en-US" b="1" dirty="0" smtClean="0"/>
            </a:br>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spTree>
    <p:extLst>
      <p:ext uri="{BB962C8B-B14F-4D97-AF65-F5344CB8AC3E}">
        <p14:creationId xmlns:p14="http://schemas.microsoft.com/office/powerpoint/2010/main" val="13430274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06685" y="320633"/>
            <a:ext cx="3178629" cy="1158649"/>
          </a:xfrm>
        </p:spPr>
        <p:txBody>
          <a:bodyPr/>
          <a:lstStyle/>
          <a:p>
            <a:r>
              <a:rPr lang="en-US" b="1" dirty="0" smtClean="0"/>
              <a:t>Summary</a:t>
            </a:r>
            <a:endParaRPr lang="en-US" b="1" dirty="0"/>
          </a:p>
        </p:txBody>
      </p:sp>
      <p:sp>
        <p:nvSpPr>
          <p:cNvPr id="3" name="Subtitle 2"/>
          <p:cNvSpPr>
            <a:spLocks noGrp="1"/>
          </p:cNvSpPr>
          <p:nvPr>
            <p:ph type="subTitle" idx="1"/>
          </p:nvPr>
        </p:nvSpPr>
        <p:spPr>
          <a:xfrm>
            <a:off x="1523999" y="1883043"/>
            <a:ext cx="9144000" cy="2712708"/>
          </a:xfrm>
        </p:spPr>
        <p:txBody>
          <a:bodyPr>
            <a:normAutofit/>
          </a:bodyPr>
          <a:lstStyle/>
          <a:p>
            <a:pPr marL="342900" indent="-342900" algn="l">
              <a:buFont typeface="Arial" charset="0"/>
              <a:buChar char="•"/>
            </a:pPr>
            <a:r>
              <a:rPr lang="en-US" sz="2400" b="1" dirty="0" smtClean="0"/>
              <a:t>Sitting the Azure exams will benefit your career </a:t>
            </a:r>
          </a:p>
          <a:p>
            <a:pPr marL="342900" indent="-342900" algn="l">
              <a:buFont typeface="Arial" charset="0"/>
              <a:buChar char="•"/>
            </a:pPr>
            <a:r>
              <a:rPr lang="en-US" sz="2400" b="1" dirty="0" smtClean="0"/>
              <a:t>Its free to learn</a:t>
            </a:r>
          </a:p>
          <a:p>
            <a:pPr marL="342900" indent="-342900" algn="l">
              <a:buFont typeface="Arial" charset="0"/>
              <a:buChar char="•"/>
            </a:pPr>
            <a:r>
              <a:rPr lang="en-US" sz="2400" b="1" dirty="0" smtClean="0"/>
              <a:t>Its fun to learn new cool Stuff</a:t>
            </a:r>
          </a:p>
          <a:p>
            <a:pPr marL="342900" indent="-342900" algn="l">
              <a:buFont typeface="Arial" charset="0"/>
              <a:buChar char="•"/>
            </a:pPr>
            <a:r>
              <a:rPr lang="en-US" sz="2400" b="1" dirty="0" smtClean="0"/>
              <a:t>Exams are tough</a:t>
            </a:r>
          </a:p>
          <a:p>
            <a:pPr marL="342900" indent="-342900" algn="l">
              <a:buFont typeface="Arial" charset="0"/>
              <a:buChar char="•"/>
            </a:pPr>
            <a:r>
              <a:rPr lang="en-US" sz="2400" b="1" dirty="0" smtClean="0"/>
              <a:t>Prepare well</a:t>
            </a:r>
          </a:p>
          <a:p>
            <a:pPr marL="342900" indent="-342900" algn="l">
              <a:buFont typeface="Arial" charset="0"/>
              <a:buChar char="•"/>
            </a:pPr>
            <a:endParaRPr lang="en-US" b="1" dirty="0"/>
          </a:p>
        </p:txBody>
      </p:sp>
    </p:spTree>
    <p:extLst>
      <p:ext uri="{BB962C8B-B14F-4D97-AF65-F5344CB8AC3E}">
        <p14:creationId xmlns:p14="http://schemas.microsoft.com/office/powerpoint/2010/main" val="693702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Any Questions?</a:t>
            </a:r>
            <a:br>
              <a:rPr lang="en-US" b="1" dirty="0" smtClean="0"/>
            </a:br>
            <a:endParaRPr lang="en-US" b="1" dirty="0"/>
          </a:p>
        </p:txBody>
      </p:sp>
      <p:sp>
        <p:nvSpPr>
          <p:cNvPr id="3" name="Subtitle 2"/>
          <p:cNvSpPr>
            <a:spLocks noGrp="1"/>
          </p:cNvSpPr>
          <p:nvPr>
            <p:ph type="subTitle" idx="1"/>
          </p:nvPr>
        </p:nvSpPr>
        <p:spPr/>
        <p:txBody>
          <a:bodyPr/>
          <a:lstStyle/>
          <a:p>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spTree>
    <p:extLst>
      <p:ext uri="{BB962C8B-B14F-4D97-AF65-F5344CB8AC3E}">
        <p14:creationId xmlns:p14="http://schemas.microsoft.com/office/powerpoint/2010/main" val="16455722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16727" y="105229"/>
            <a:ext cx="7197726" cy="1319810"/>
          </a:xfrm>
        </p:spPr>
        <p:txBody>
          <a:bodyPr>
            <a:normAutofit fontScale="90000"/>
          </a:bodyPr>
          <a:lstStyle/>
          <a:p>
            <a:pPr algn="l"/>
            <a:r>
              <a:rPr lang="en-US" b="1" dirty="0" smtClean="0"/>
              <a:t/>
            </a:r>
            <a:br>
              <a:rPr lang="en-US" b="1" dirty="0" smtClean="0"/>
            </a:br>
            <a:endParaRPr lang="en-US" b="1" dirty="0"/>
          </a:p>
        </p:txBody>
      </p:sp>
      <p:sp>
        <p:nvSpPr>
          <p:cNvPr id="4" name="TextBox 3"/>
          <p:cNvSpPr txBox="1"/>
          <p:nvPr/>
        </p:nvSpPr>
        <p:spPr>
          <a:xfrm>
            <a:off x="5236213" y="6151414"/>
            <a:ext cx="237566" cy="923330"/>
          </a:xfrm>
          <a:prstGeom prst="rect">
            <a:avLst/>
          </a:prstGeom>
          <a:noFill/>
        </p:spPr>
        <p:txBody>
          <a:bodyPr wrap="none" rtlCol="0">
            <a:spAutoFit/>
          </a:bodyPr>
          <a:lstStyle/>
          <a:p>
            <a:endParaRPr lang="en-US" b="1" dirty="0" smtClean="0"/>
          </a:p>
          <a:p>
            <a:r>
              <a:rPr lang="en-US" b="1" dirty="0" smtClean="0"/>
              <a:t> </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213" y="105229"/>
            <a:ext cx="1910093" cy="1910093"/>
          </a:xfrm>
          <a:prstGeom prst="rect">
            <a:avLst/>
          </a:prstGeom>
        </p:spPr>
      </p:pic>
      <p:sp>
        <p:nvSpPr>
          <p:cNvPr id="6" name="TextBox 5"/>
          <p:cNvSpPr txBox="1"/>
          <p:nvPr/>
        </p:nvSpPr>
        <p:spPr>
          <a:xfrm>
            <a:off x="2351314" y="344384"/>
            <a:ext cx="4465122" cy="923330"/>
          </a:xfrm>
          <a:prstGeom prst="rect">
            <a:avLst/>
          </a:prstGeom>
          <a:noFill/>
        </p:spPr>
        <p:txBody>
          <a:bodyPr wrap="square" rtlCol="0">
            <a:spAutoFit/>
          </a:bodyPr>
          <a:lstStyle/>
          <a:p>
            <a:r>
              <a:rPr lang="en-US" dirty="0" smtClean="0"/>
              <a:t>Gregor Suttie</a:t>
            </a:r>
          </a:p>
          <a:p>
            <a:r>
              <a:rPr lang="en-US" dirty="0" smtClean="0"/>
              <a:t>@gregor_suttie</a:t>
            </a:r>
          </a:p>
          <a:p>
            <a:r>
              <a:rPr lang="en-US" dirty="0" smtClean="0">
                <a:hlinkClick r:id="rId4"/>
              </a:rPr>
              <a:t>https://gregorsuttie.com/</a:t>
            </a:r>
            <a:endParaRPr lang="en-US" dirty="0"/>
          </a:p>
        </p:txBody>
      </p:sp>
      <p:sp>
        <p:nvSpPr>
          <p:cNvPr id="10" name="Title 1"/>
          <p:cNvSpPr txBox="1">
            <a:spLocks/>
          </p:cNvSpPr>
          <p:nvPr/>
        </p:nvSpPr>
        <p:spPr>
          <a:xfrm>
            <a:off x="2691740" y="2262645"/>
            <a:ext cx="8943398" cy="3753897"/>
          </a:xfrm>
          <a:prstGeom prst="rect">
            <a:avLst/>
          </a:prstGeom>
          <a:effectLst/>
        </p:spPr>
        <p:txBody>
          <a:bodyPr vert="horz" lIns="91440" tIns="45720" rIns="91440" bIns="45720" rtlCol="0" anchor="b">
            <a:normAutofit fontScale="25000" lnSpcReduction="20000"/>
          </a:bodyPr>
          <a:lstStyle>
            <a:lvl1pPr algn="r" defTabSz="457200" rtl="0" eaLnBrk="1" latinLnBrk="0" hangingPunct="1">
              <a:spcBef>
                <a:spcPct val="0"/>
              </a:spcBef>
              <a:buNone/>
              <a:defRPr sz="48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l"/>
            <a:endParaRPr lang="en-US" b="1" dirty="0" smtClean="0"/>
          </a:p>
          <a:p>
            <a:pPr algn="l"/>
            <a:r>
              <a:rPr lang="en-US" b="1" dirty="0" smtClean="0"/>
              <a:t>.</a:t>
            </a:r>
            <a:r>
              <a:rPr lang="en-US" sz="12800" b="1" dirty="0" smtClean="0"/>
              <a:t>Net Developer with 22 years experience</a:t>
            </a:r>
            <a:br>
              <a:rPr lang="en-US" sz="12800" b="1" dirty="0" smtClean="0"/>
            </a:br>
            <a:r>
              <a:rPr lang="en-US" sz="12800" b="1" dirty="0" smtClean="0"/>
              <a:t/>
            </a:r>
            <a:br>
              <a:rPr lang="en-US" sz="12800" b="1" dirty="0" smtClean="0"/>
            </a:br>
            <a:r>
              <a:rPr lang="en-US" sz="12800" b="1" dirty="0" smtClean="0"/>
              <a:t>Software Engineer / Devops / SRE</a:t>
            </a:r>
          </a:p>
          <a:p>
            <a:pPr algn="l"/>
            <a:endParaRPr lang="en-US" sz="12800" b="1" dirty="0"/>
          </a:p>
          <a:p>
            <a:pPr algn="l"/>
            <a:r>
              <a:rPr lang="en-US" sz="12800" b="1" dirty="0" smtClean="0"/>
              <a:t>Continuous Improvement</a:t>
            </a:r>
          </a:p>
          <a:p>
            <a:pPr algn="l"/>
            <a:endParaRPr lang="en-US" sz="12800" b="1" dirty="0"/>
          </a:p>
          <a:p>
            <a:pPr algn="l"/>
            <a:r>
              <a:rPr lang="en-US" sz="12800" b="1" dirty="0" smtClean="0"/>
              <a:t>Azure Fanboy</a:t>
            </a:r>
          </a:p>
          <a:p>
            <a:pPr algn="l"/>
            <a:endParaRPr lang="en-US" sz="12800" b="1" dirty="0"/>
          </a:p>
          <a:p>
            <a:pPr algn="l"/>
            <a:r>
              <a:rPr lang="en-US" sz="12800" b="1" dirty="0" smtClean="0"/>
              <a:t>Keen Golfer </a:t>
            </a:r>
            <a:r>
              <a:rPr lang="en-US" b="1" dirty="0" smtClean="0"/>
              <a:t/>
            </a:r>
            <a:br>
              <a:rPr lang="en-US" b="1" dirty="0" smtClean="0"/>
            </a:br>
            <a:endParaRPr lang="en-US" b="1" dirty="0" smtClean="0"/>
          </a:p>
        </p:txBody>
      </p:sp>
    </p:spTree>
    <p:extLst>
      <p:ext uri="{BB962C8B-B14F-4D97-AF65-F5344CB8AC3E}">
        <p14:creationId xmlns:p14="http://schemas.microsoft.com/office/powerpoint/2010/main" val="15979418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What level are you are At with Azure?</a:t>
            </a:r>
            <a:endParaRPr lang="en-US" b="1" dirty="0"/>
          </a:p>
        </p:txBody>
      </p:sp>
      <p:sp>
        <p:nvSpPr>
          <p:cNvPr id="3" name="Subtitle 2"/>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val="20108206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Why I wanted to learn Azure</a:t>
            </a:r>
            <a:endParaRPr lang="en-US" b="1" dirty="0"/>
          </a:p>
        </p:txBody>
      </p:sp>
      <p:sp>
        <p:nvSpPr>
          <p:cNvPr id="3" name="Subtitle 2"/>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val="6292049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Why should you get certified?</a:t>
            </a:r>
            <a:endParaRPr lang="en-US" b="1" dirty="0"/>
          </a:p>
        </p:txBody>
      </p:sp>
      <p:sp>
        <p:nvSpPr>
          <p:cNvPr id="3" name="Subtitle 2"/>
          <p:cNvSpPr>
            <a:spLocks noGrp="1"/>
          </p:cNvSpPr>
          <p:nvPr>
            <p:ph type="subTitle" idx="1"/>
          </p:nvPr>
        </p:nvSpPr>
        <p:spPr>
          <a:xfrm>
            <a:off x="3962399" y="4789493"/>
            <a:ext cx="7197726" cy="1777562"/>
          </a:xfrm>
        </p:spPr>
        <p:txBody>
          <a:bodyPr>
            <a:normAutofit lnSpcReduction="10000"/>
          </a:bodyPr>
          <a:lstStyle/>
          <a:p>
            <a:pPr marL="285750" indent="-285750">
              <a:buFont typeface="Arial" charset="0"/>
              <a:buChar char="•"/>
            </a:pPr>
            <a:r>
              <a:rPr lang="en-US" b="1" dirty="0" smtClean="0"/>
              <a:t>Its good to learn and get a certification out of it</a:t>
            </a:r>
          </a:p>
          <a:p>
            <a:pPr marL="285750" indent="-285750">
              <a:buFont typeface="Arial" charset="0"/>
              <a:buChar char="•"/>
            </a:pPr>
            <a:r>
              <a:rPr lang="en-US" b="1" dirty="0" smtClean="0"/>
              <a:t>You will learn something new and gain new skills</a:t>
            </a:r>
          </a:p>
          <a:p>
            <a:pPr marL="285750" indent="-285750">
              <a:buFont typeface="Arial" charset="0"/>
              <a:buChar char="•"/>
            </a:pPr>
            <a:r>
              <a:rPr lang="en-US" b="1" dirty="0"/>
              <a:t>Bring something new to your job</a:t>
            </a:r>
            <a:endParaRPr lang="en-US" b="1" dirty="0" smtClean="0"/>
          </a:p>
          <a:p>
            <a:pPr marL="285750" indent="-285750">
              <a:buFont typeface="Arial" charset="0"/>
              <a:buChar char="•"/>
            </a:pPr>
            <a:r>
              <a:rPr lang="en-US" b="1" dirty="0" smtClean="0"/>
              <a:t>You can play around with cool stuff</a:t>
            </a:r>
            <a:br>
              <a:rPr lang="en-US" b="1" dirty="0" smtClean="0"/>
            </a:br>
            <a:endParaRPr lang="en-US" b="1" dirty="0"/>
          </a:p>
        </p:txBody>
      </p:sp>
    </p:spTree>
    <p:extLst>
      <p:ext uri="{BB962C8B-B14F-4D97-AF65-F5344CB8AC3E}">
        <p14:creationId xmlns:p14="http://schemas.microsoft.com/office/powerpoint/2010/main" val="5022586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Section 1 </a:t>
            </a:r>
            <a:r>
              <a:rPr lang="mr-IN" b="1" dirty="0" smtClean="0"/>
              <a:t>–</a:t>
            </a:r>
            <a:r>
              <a:rPr lang="en-US" b="1" dirty="0" smtClean="0"/>
              <a:t> Info on the Azure Exams</a:t>
            </a:r>
            <a:endParaRPr lang="en-US" b="1" dirty="0"/>
          </a:p>
        </p:txBody>
      </p:sp>
      <p:sp>
        <p:nvSpPr>
          <p:cNvPr id="3" name="Subtitle 2"/>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val="422470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the Azure Exams are Tough</a:t>
            </a:r>
            <a:endParaRPr lang="en-US" b="1" dirty="0"/>
          </a:p>
        </p:txBody>
      </p:sp>
      <p:sp>
        <p:nvSpPr>
          <p:cNvPr id="3" name="Subtitle 2"/>
          <p:cNvSpPr>
            <a:spLocks noGrp="1"/>
          </p:cNvSpPr>
          <p:nvPr>
            <p:ph type="subTitle" idx="1"/>
          </p:nvPr>
        </p:nvSpPr>
        <p:spPr/>
        <p:txBody>
          <a:bodyPr/>
          <a:lstStyle/>
          <a:p>
            <a:endParaRPr lang="en-US" b="1" dirty="0"/>
          </a:p>
        </p:txBody>
      </p:sp>
    </p:spTree>
    <p:extLst>
      <p:ext uri="{BB962C8B-B14F-4D97-AF65-F5344CB8AC3E}">
        <p14:creationId xmlns:p14="http://schemas.microsoft.com/office/powerpoint/2010/main" val="184035482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04C7E"/>
      </a:dk2>
      <a:lt2>
        <a:srgbClr val="EBEBEB"/>
      </a:lt2>
      <a:accent1>
        <a:srgbClr val="94CE67"/>
      </a:accent1>
      <a:accent2>
        <a:srgbClr val="49D1CD"/>
      </a:accent2>
      <a:accent3>
        <a:srgbClr val="61A5D6"/>
      </a:accent3>
      <a:accent4>
        <a:srgbClr val="9D8CD3"/>
      </a:accent4>
      <a:accent5>
        <a:srgbClr val="E45C8A"/>
      </a:accent5>
      <a:accent6>
        <a:srgbClr val="F98C61"/>
      </a:accent6>
      <a:hlink>
        <a:srgbClr val="AAF172"/>
      </a:hlink>
      <a:folHlink>
        <a:srgbClr val="E7F19A"/>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E44E6A2F-09CD-4BE0-B42D-107FF03CEE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Berlin</Template>
  <TotalTime>13542</TotalTime>
  <Words>1680</Words>
  <Application>Microsoft Macintosh PowerPoint</Application>
  <PresentationFormat>Widescreen</PresentationFormat>
  <Paragraphs>215</Paragraphs>
  <Slides>36</Slides>
  <Notes>30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Calibri Light</vt:lpstr>
      <vt:lpstr>Mangal</vt:lpstr>
      <vt:lpstr>Celestial</vt:lpstr>
      <vt:lpstr> </vt:lpstr>
      <vt:lpstr>How To Learn Azure </vt:lpstr>
      <vt:lpstr>Welcome to the Global Azure Bootcamp</vt:lpstr>
      <vt:lpstr> </vt:lpstr>
      <vt:lpstr>What level are you are At with Azure?</vt:lpstr>
      <vt:lpstr>Why I wanted to learn Azure</vt:lpstr>
      <vt:lpstr>Why should you get certified?</vt:lpstr>
      <vt:lpstr>Section 1 – Info on the Azure Exams</vt:lpstr>
      <vt:lpstr>the Azure Exams are Tough</vt:lpstr>
      <vt:lpstr>Microsoft Azure Certification Exams</vt:lpstr>
      <vt:lpstr> </vt:lpstr>
      <vt:lpstr> </vt:lpstr>
      <vt:lpstr>Section 2 – Azure Learning Resources</vt:lpstr>
      <vt:lpstr>Get started with a free Account</vt:lpstr>
      <vt:lpstr>PowerPoint Presentation</vt:lpstr>
      <vt:lpstr>Microsoft Azure Docs</vt:lpstr>
      <vt:lpstr>PowerPoint Presentation</vt:lpstr>
      <vt:lpstr>Practice Exams</vt:lpstr>
      <vt:lpstr>Official Exam Books     </vt:lpstr>
      <vt:lpstr>Visual Studio Essentials </vt:lpstr>
      <vt:lpstr>PowerPoint Presentation</vt:lpstr>
      <vt:lpstr>Pluralsight courses and learning plans </vt:lpstr>
      <vt:lpstr>Free Azure Pluralsight Courses </vt:lpstr>
      <vt:lpstr>PowerPoint Presentation</vt:lpstr>
      <vt:lpstr> </vt:lpstr>
      <vt:lpstr>Udemy Courses </vt:lpstr>
      <vt:lpstr> </vt:lpstr>
      <vt:lpstr>Azure Friday </vt:lpstr>
      <vt:lpstr>PowerPoint Presentation</vt:lpstr>
      <vt:lpstr>Section 3 – What Can I expect to learn ? </vt:lpstr>
      <vt:lpstr>Azure Periodic Table  </vt:lpstr>
      <vt:lpstr> </vt:lpstr>
      <vt:lpstr>Azure Interactives  </vt:lpstr>
      <vt:lpstr>Logic apps, Web apps, Api Apps &amp; API Management, Compute, Databases, Networking, Security, Function Apps, VM’s, CI/CD with Visual Studio Team Services and so much more    </vt:lpstr>
      <vt:lpstr>Summary</vt:lpstr>
      <vt:lpstr>Any Questions? </vt:lpstr>
    </vt:vector>
  </TitlesOfParts>
  <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Learn Azure</dc:title>
  <dc:creator>Microsoft Office User</dc:creator>
  <cp:lastModifiedBy>Microsoft Office User</cp:lastModifiedBy>
  <cp:revision>40</cp:revision>
  <dcterms:created xsi:type="dcterms:W3CDTF">2018-03-22T21:02:47Z</dcterms:created>
  <dcterms:modified xsi:type="dcterms:W3CDTF">2018-04-21T07:07:04Z</dcterms:modified>
</cp:coreProperties>
</file>